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84A955-1F51-FE39-CB07-0DE197E228E0}"/>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58FE4F04-3FD3-1AEA-C7BD-F33A681684F5}"/>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8/25/2024 am</a:t>
            </a:r>
          </a:p>
        </p:txBody>
      </p:sp>
      <p:sp>
        <p:nvSpPr>
          <p:cNvPr id="4" name="Footer Placeholder 3">
            <a:extLst>
              <a:ext uri="{FF2B5EF4-FFF2-40B4-BE49-F238E27FC236}">
                <a16:creationId xmlns:a16="http://schemas.microsoft.com/office/drawing/2014/main" id="{DCF62179-7600-3CA8-0AA9-30E708822625}"/>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Darrell Forrest</a:t>
            </a:r>
          </a:p>
        </p:txBody>
      </p:sp>
      <p:sp>
        <p:nvSpPr>
          <p:cNvPr id="5" name="Slide Number Placeholder 4">
            <a:extLst>
              <a:ext uri="{FF2B5EF4-FFF2-40B4-BE49-F238E27FC236}">
                <a16:creationId xmlns:a16="http://schemas.microsoft.com/office/drawing/2014/main" id="{642A9C6B-991A-8BAF-89B3-60452E5CBFA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46F82BA8-1F4A-4F02-98DC-51C763EADB3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054612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8/25/2024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Darrell Forrest</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F33C1C42-954D-485A-89B6-9BF3CE82FD63}" type="slidenum">
              <a:rPr lang="en-US" smtClean="0"/>
              <a:t>‹#›</a:t>
            </a:fld>
            <a:endParaRPr lang="en-US"/>
          </a:p>
        </p:txBody>
      </p:sp>
    </p:spTree>
    <p:extLst>
      <p:ext uri="{BB962C8B-B14F-4D97-AF65-F5344CB8AC3E}">
        <p14:creationId xmlns:p14="http://schemas.microsoft.com/office/powerpoint/2010/main" val="130089338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Darrell Forrest, Fifth Street East Church of Christ, August 25, 2024 (am)</a:t>
            </a:r>
          </a:p>
          <a:p>
            <a:endParaRPr lang="en-US" dirty="0"/>
          </a:p>
          <a:p>
            <a:r>
              <a:rPr lang="en-US" b="1" dirty="0"/>
              <a:t>Acts 4:1-12</a:t>
            </a:r>
            <a:r>
              <a:rPr lang="en-US" dirty="0"/>
              <a:t> – “1 Now as they spoke to the people, the priests, the captain of the temple, and the Sadducees came upon them, 2 being greatly disturbed that they taught the people and preached in Jesus the resurrection from the dead. 3 And they laid hands on them, and put them in custody until the next day, for it was already evening. 4 However, many of those who heard the word believed; and the number of the men came to be about five thousand. 5 And it came to pass, on the next day, that their rulers, elders, and scribes, 6 as well as Annas the high priest, Caiaphas, John, and Alexander, and as many as were of the family of the high priest, were gathered together at Jerusalem. 7 And when they had set them in the midst, they asked, ‘</a:t>
            </a:r>
            <a:r>
              <a:rPr lang="en-US" b="1" dirty="0"/>
              <a:t>By what power or by what name have you done this?</a:t>
            </a:r>
            <a:r>
              <a:rPr lang="en-US" dirty="0"/>
              <a:t>’ 8 Then Peter, filled with the Holy Spirit, said to them, ‘Rulers of the people and elders of Israel: 9 If we this day are judged for a good deed done to a helpless man, by what means he has been made well, 10 let it be known to you all, and to all the people of Israel, that by the name of Jesus Christ of Nazareth, whom you crucified, whom God raised from the dead, by Him this man stands here before you whole. 11 This is the “stone which was rejected by you builders, which has become the chief cornerstone.” 12 Nor is there salvation in any other, for there is no other name under heaven given among men by which we must be saved.’“ (NKJV)</a:t>
            </a:r>
          </a:p>
        </p:txBody>
      </p:sp>
      <p:sp>
        <p:nvSpPr>
          <p:cNvPr id="4" name="Slide Number Placeholder 3"/>
          <p:cNvSpPr>
            <a:spLocks noGrp="1"/>
          </p:cNvSpPr>
          <p:nvPr>
            <p:ph type="sldNum" sz="quarter" idx="5"/>
          </p:nvPr>
        </p:nvSpPr>
        <p:spPr/>
        <p:txBody>
          <a:bodyPr/>
          <a:lstStyle/>
          <a:p>
            <a:fld id="{F33C1C42-954D-485A-89B6-9BF3CE82FD63}" type="slidenum">
              <a:rPr lang="en-US" smtClean="0"/>
              <a:t>1</a:t>
            </a:fld>
            <a:endParaRPr lang="en-US"/>
          </a:p>
        </p:txBody>
      </p:sp>
      <p:sp>
        <p:nvSpPr>
          <p:cNvPr id="5" name="Date Placeholder 4">
            <a:extLst>
              <a:ext uri="{FF2B5EF4-FFF2-40B4-BE49-F238E27FC236}">
                <a16:creationId xmlns:a16="http://schemas.microsoft.com/office/drawing/2014/main" id="{3840773A-799B-C3CC-AE44-5AC15F346870}"/>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9E186BF5-CBCE-3453-A950-330C33017FB9}"/>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96099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Colossians 3:17</a:t>
            </a:r>
            <a:r>
              <a:rPr lang="en-US" dirty="0"/>
              <a:t> – “And whatever you do in word or deed, </a:t>
            </a:r>
            <a:r>
              <a:rPr lang="en-US" b="1" dirty="0"/>
              <a:t>do all in the name</a:t>
            </a:r>
            <a:r>
              <a:rPr lang="en-US" dirty="0"/>
              <a:t> of the Lord Jesus, giving thanks to God the Father through Him.”</a:t>
            </a:r>
          </a:p>
          <a:p>
            <a:endParaRPr lang="en-US" dirty="0"/>
          </a:p>
          <a:p>
            <a:r>
              <a:rPr lang="en-US" b="1" dirty="0"/>
              <a:t>Matthew 28:18</a:t>
            </a:r>
            <a:r>
              <a:rPr lang="en-US" dirty="0"/>
              <a:t> – “And Jesus came and spoke to them, saying, ‘</a:t>
            </a:r>
            <a:r>
              <a:rPr lang="en-US" b="1" dirty="0"/>
              <a:t>All authority has been given to Me</a:t>
            </a:r>
            <a:r>
              <a:rPr lang="en-US" dirty="0"/>
              <a:t> in heaven and on earth.’”</a:t>
            </a:r>
          </a:p>
          <a:p>
            <a:endParaRPr lang="en-US" dirty="0"/>
          </a:p>
          <a:p>
            <a:r>
              <a:rPr lang="en-US" b="1" dirty="0"/>
              <a:t>Ephesians 1:19-23</a:t>
            </a:r>
            <a:r>
              <a:rPr lang="en-US" dirty="0"/>
              <a:t> – “19 and what is the exceeding greatness of His power toward us who believe, according to the working of His mighty power 20 which He worked in Christ when He raised Him from the dead and seated Him at His right hand in the heavenly places,  21 far above all principality and power and might and dominion, and every name that is named, not only in this age but also in that which is to come. 22 And He put all things under His feet, and gave Him to be </a:t>
            </a:r>
            <a:r>
              <a:rPr lang="en-US" b="1" dirty="0"/>
              <a:t>head over all things</a:t>
            </a:r>
            <a:r>
              <a:rPr lang="en-US" dirty="0"/>
              <a:t> to the church, 23 which is His body, the fullness of Him who fills all in all.”</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C865311E-CA48-94F3-AD1E-1CFE184E39EE}"/>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745DE95E-41FC-3A21-AF6D-9374F861C4F6}"/>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833732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Exodus 5:23</a:t>
            </a:r>
            <a:r>
              <a:rPr lang="en-US" dirty="0"/>
              <a:t> – “For since I came to Pharaoh to </a:t>
            </a:r>
            <a:r>
              <a:rPr lang="en-US" b="1" dirty="0"/>
              <a:t>speak in Your name</a:t>
            </a:r>
            <a:r>
              <a:rPr lang="en-US" dirty="0"/>
              <a:t>, he has done evil to this people; neither have You delivered Your people at all.“</a:t>
            </a:r>
          </a:p>
          <a:p>
            <a:endParaRPr lang="en-US" dirty="0"/>
          </a:p>
          <a:p>
            <a:r>
              <a:rPr lang="en-US" b="1" dirty="0"/>
              <a:t>Leviticus 10:1-2</a:t>
            </a:r>
            <a:r>
              <a:rPr lang="en-US" dirty="0"/>
              <a:t> – “1 Then Nadab and Abihu, the sons of Aaron, each took his censer and put fire in it, put incense on it, and offered profane fire before the Lord, </a:t>
            </a:r>
            <a:r>
              <a:rPr lang="en-US" b="1" dirty="0"/>
              <a:t>which He had not commanded</a:t>
            </a:r>
            <a:r>
              <a:rPr lang="en-US" dirty="0"/>
              <a:t> them. 2 So fire went out from the Lord and devoured them, and they died before the Lord.”</a:t>
            </a:r>
          </a:p>
          <a:p>
            <a:endParaRPr lang="en-US" dirty="0"/>
          </a:p>
          <a:p>
            <a:r>
              <a:rPr lang="en-US" b="1" dirty="0"/>
              <a:t>Leviticus 10:3</a:t>
            </a:r>
            <a:r>
              <a:rPr lang="en-US" dirty="0"/>
              <a:t> – “3 And Moses said to Aaron, ‘This is what the Lord spoke, saying: “By those who come near Me </a:t>
            </a:r>
            <a:r>
              <a:rPr lang="en-US" b="1" dirty="0"/>
              <a:t>I must be regarded as holy</a:t>
            </a:r>
            <a:r>
              <a:rPr lang="en-US" dirty="0"/>
              <a:t>; And before all the people I must be glorified.”’ So Aaron held his peace.”</a:t>
            </a:r>
          </a:p>
          <a:p>
            <a:endParaRPr lang="en-US" dirty="0"/>
          </a:p>
          <a:p>
            <a:r>
              <a:rPr lang="en-US" b="1" dirty="0"/>
              <a:t>II Samuel 6:6</a:t>
            </a:r>
            <a:r>
              <a:rPr lang="en-US" dirty="0"/>
              <a:t> – “And when they came to </a:t>
            </a:r>
            <a:r>
              <a:rPr lang="en-US" dirty="0" err="1"/>
              <a:t>Nachon's</a:t>
            </a:r>
            <a:r>
              <a:rPr lang="en-US" dirty="0"/>
              <a:t> threshing floor, </a:t>
            </a:r>
            <a:r>
              <a:rPr lang="en-US" b="1" dirty="0"/>
              <a:t>Uzzah put out his hand to the ark of God</a:t>
            </a:r>
            <a:r>
              <a:rPr lang="en-US" dirty="0"/>
              <a:t> and took hold of it, for the oxen stumbled.”</a:t>
            </a:r>
          </a:p>
          <a:p>
            <a:endParaRPr lang="en-US" dirty="0"/>
          </a:p>
          <a:p>
            <a:r>
              <a:rPr lang="en-US" b="1" dirty="0"/>
              <a:t>II Samuel 6:7</a:t>
            </a:r>
            <a:r>
              <a:rPr lang="en-US" dirty="0"/>
              <a:t> – “Then the anger of the Lord was aroused against Uzzah, and </a:t>
            </a:r>
            <a:r>
              <a:rPr lang="en-US" b="1" dirty="0"/>
              <a:t>God struck him there for his error</a:t>
            </a:r>
            <a:r>
              <a:rPr lang="en-US" dirty="0"/>
              <a:t>; and he died there by the ark of God.”</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11</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344E266-1497-2BED-30CA-9DA9AAE17980}"/>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49264470-DA94-3615-C14D-C5C79D7BDDE0}"/>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795659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6:6</a:t>
            </a:r>
            <a:r>
              <a:rPr lang="en-US" dirty="0"/>
              <a:t> – “And when they came to </a:t>
            </a:r>
            <a:r>
              <a:rPr lang="en-US" dirty="0" err="1"/>
              <a:t>Nachon's</a:t>
            </a:r>
            <a:r>
              <a:rPr lang="en-US" dirty="0"/>
              <a:t> threshing floor, </a:t>
            </a:r>
            <a:r>
              <a:rPr lang="en-US" b="1" dirty="0"/>
              <a:t>Uzzah put out his hand to the ark of God</a:t>
            </a:r>
            <a:r>
              <a:rPr lang="en-US" dirty="0"/>
              <a:t> and took hold of it, for the oxen stumbled.”</a:t>
            </a:r>
          </a:p>
          <a:p>
            <a:endParaRPr lang="en-US" dirty="0"/>
          </a:p>
          <a:p>
            <a:r>
              <a:rPr lang="en-US" b="1" dirty="0"/>
              <a:t>II Samuel 6:7</a:t>
            </a:r>
            <a:r>
              <a:rPr lang="en-US" dirty="0"/>
              <a:t> – “Then the anger of the Lord was aroused against Uzzah, and </a:t>
            </a:r>
            <a:r>
              <a:rPr lang="en-US" b="1" dirty="0"/>
              <a:t>God struck him there for his error</a:t>
            </a:r>
            <a:r>
              <a:rPr lang="en-US" dirty="0"/>
              <a:t>; and he died there by the ark of God.”</a:t>
            </a:r>
          </a:p>
          <a:p>
            <a:endParaRPr lang="en-US" dirty="0"/>
          </a:p>
          <a:p>
            <a:r>
              <a:rPr lang="en-US" b="1" dirty="0"/>
              <a:t>I Chronicles 15:13</a:t>
            </a:r>
            <a:r>
              <a:rPr lang="en-US" dirty="0"/>
              <a:t> – “For because you did not do it the first time, the Lord our God broke out against us, </a:t>
            </a:r>
            <a:r>
              <a:rPr lang="en-US" b="1" dirty="0"/>
              <a:t>because we did not consult Him</a:t>
            </a:r>
            <a:r>
              <a:rPr lang="en-US" dirty="0"/>
              <a:t> about the proper order."</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12</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E2911992-BCB9-8013-BDEC-D69D6B5DDE1E}"/>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D532E043-A93B-F969-0D08-B0155BAE034B}"/>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560289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8:5-9</a:t>
            </a:r>
            <a:r>
              <a:rPr lang="en-US" dirty="0"/>
              <a:t> – “5 Now when Jesus had entered Capernaum, a centurion came to Him, pleading with Him, 6 saying, ‘Lord, my servant is lying at home paralyzed, dreadfully tormented.’ 7 And Jesus said to him, ‘I will come and heal him.’ 8 The centurion answered and said, ‘Lord, I am not worthy that You should come under my roof. </a:t>
            </a:r>
            <a:r>
              <a:rPr lang="en-US" b="1" dirty="0"/>
              <a:t>But only speak a word</a:t>
            </a:r>
            <a:r>
              <a:rPr lang="en-US" dirty="0"/>
              <a:t>, and my servant will be healed. 9 For I also am a man under authority, having soldiers under me. And I say to this one, “Go,” and he goes; and to another, “Come,” and he comes; and to my servant, “Do this,” and he does it.’“</a:t>
            </a:r>
          </a:p>
          <a:p>
            <a:endParaRPr lang="en-US" dirty="0"/>
          </a:p>
          <a:p>
            <a:r>
              <a:rPr lang="en-US" b="1" dirty="0"/>
              <a:t>Matthew 21:23</a:t>
            </a:r>
            <a:r>
              <a:rPr lang="en-US" dirty="0"/>
              <a:t> – “23 Now when He came into the temple, the chief priests and the elders of the people confronted Him as He was teaching, and said, ‘By what authority are You doing these things? And </a:t>
            </a:r>
            <a:r>
              <a:rPr lang="en-US" b="1" dirty="0"/>
              <a:t>who gave You this authority</a:t>
            </a:r>
            <a:r>
              <a:rPr lang="en-US" dirty="0"/>
              <a:t>?’"</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13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1C623F4-AA18-E746-BFEA-26EB44775EFC}"/>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DFBA534A-881D-6241-05B5-6E7FC6F139D6}"/>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11465583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4:11</a:t>
            </a:r>
            <a:r>
              <a:rPr lang="en-US" dirty="0"/>
              <a:t> – “If anyone speaks, let him speak as the oracles of God. If anyone ministers, let him do it as with the ability which God supplies, </a:t>
            </a:r>
            <a:r>
              <a:rPr lang="en-US" b="1" dirty="0"/>
              <a:t>that in all things God may be glorified</a:t>
            </a:r>
            <a:r>
              <a:rPr lang="en-US" dirty="0"/>
              <a:t> through Jesus Christ, to whom belong the glory and the dominion forever and ever. Amen.”</a:t>
            </a:r>
          </a:p>
          <a:p>
            <a:endParaRPr lang="en-US" dirty="0"/>
          </a:p>
          <a:p>
            <a:r>
              <a:rPr lang="en-US" b="1" dirty="0"/>
              <a:t>I Corinthians 4:6</a:t>
            </a:r>
            <a:r>
              <a:rPr lang="en-US" dirty="0"/>
              <a:t> – “6 Now these things, brethren, I have figuratively transferred to myself and Apollos for your sakes, that you may learn in us not to think beyond what is written, </a:t>
            </a:r>
            <a:r>
              <a:rPr lang="en-US" b="1" dirty="0"/>
              <a:t>that none of you may be puffed up</a:t>
            </a:r>
            <a:r>
              <a:rPr lang="en-US" dirty="0"/>
              <a:t> on behalf of one against the other.”</a:t>
            </a:r>
          </a:p>
          <a:p>
            <a:endParaRPr lang="en-US" dirty="0"/>
          </a:p>
          <a:p>
            <a:r>
              <a:rPr lang="en-US" b="1" dirty="0"/>
              <a:t>Galatians 1:8-9</a:t>
            </a:r>
            <a:r>
              <a:rPr lang="en-US" dirty="0"/>
              <a:t> – “8 But even if we, or an angel from heaven, </a:t>
            </a:r>
            <a:r>
              <a:rPr lang="en-US" b="1" dirty="0"/>
              <a:t>preach any other gospel</a:t>
            </a:r>
            <a:r>
              <a:rPr lang="en-US" dirty="0"/>
              <a:t> to you than what we have preached to you, let him be accursed. 9 As we have said before, so now I say again, if anyone preaches any other gospel to you than what you have received, let him be accursed.”</a:t>
            </a:r>
          </a:p>
          <a:p>
            <a:endParaRPr lang="en-US" dirty="0"/>
          </a:p>
          <a:p>
            <a:r>
              <a:rPr lang="en-US" b="1" dirty="0"/>
              <a:t>I Thessalonians 5:21-22</a:t>
            </a:r>
            <a:r>
              <a:rPr lang="en-US" dirty="0"/>
              <a:t> – “21 </a:t>
            </a:r>
            <a:r>
              <a:rPr lang="en-US" b="1" dirty="0"/>
              <a:t>Test all things</a:t>
            </a:r>
            <a:r>
              <a:rPr lang="en-US" dirty="0"/>
              <a:t>; hold fast what is good. 22 Abstain from every form of evil.”</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14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1C9D83E-AA51-96E2-754E-B2D40A61D10C}"/>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E4D111D4-6751-21DE-784F-6685AD22038B}"/>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4085432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15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C41AEE8-9EBA-2716-C047-0AEEDAC6B857}"/>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8313E7CA-5CAE-DBD5-CE01-A416E2AD718A}"/>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3713809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10:35</a:t>
            </a:r>
            <a:r>
              <a:rPr lang="en-US" dirty="0"/>
              <a:t> – “But in every nation whoever </a:t>
            </a:r>
            <a:r>
              <a:rPr lang="en-US" b="1" dirty="0"/>
              <a:t>fears Him and works righteousness</a:t>
            </a:r>
            <a:r>
              <a:rPr lang="en-US" dirty="0"/>
              <a:t> is accepted by Him.”</a:t>
            </a:r>
          </a:p>
          <a:p>
            <a:endParaRPr lang="en-US" dirty="0"/>
          </a:p>
          <a:p>
            <a:r>
              <a:rPr lang="en-US" b="1" dirty="0"/>
              <a:t>II John 9</a:t>
            </a:r>
            <a:r>
              <a:rPr lang="en-US" dirty="0"/>
              <a:t> – “Whoever transgresses and does not abide in the doctrine of Christ </a:t>
            </a:r>
            <a:r>
              <a:rPr lang="en-US" b="1" dirty="0"/>
              <a:t>does not have God</a:t>
            </a:r>
            <a:r>
              <a:rPr lang="en-US" dirty="0"/>
              <a:t>. He who abides in the doctrine of Christ has both the Father and the Son.”</a:t>
            </a:r>
          </a:p>
          <a:p>
            <a:endParaRPr lang="en-US" dirty="0"/>
          </a:p>
          <a:p>
            <a:r>
              <a:rPr lang="en-US" b="1" dirty="0"/>
              <a:t>John 14:6</a:t>
            </a:r>
            <a:r>
              <a:rPr lang="en-US" dirty="0"/>
              <a:t> – “Jesus said to him, ‘I am the way, the truth, and the life. </a:t>
            </a:r>
            <a:r>
              <a:rPr lang="en-US" b="1" dirty="0"/>
              <a:t>No one comes to the Father except through Me</a:t>
            </a:r>
            <a:r>
              <a:rPr lang="en-US" dirty="0"/>
              <a:t>.’”</a:t>
            </a:r>
          </a:p>
          <a:p>
            <a:endParaRPr lang="en-US" dirty="0"/>
          </a:p>
          <a:p>
            <a:r>
              <a:rPr lang="en-US" b="1" dirty="0"/>
              <a:t>Acts 4:12</a:t>
            </a:r>
            <a:r>
              <a:rPr lang="en-US" dirty="0"/>
              <a:t> – “Nor is there salvation in any other, for </a:t>
            </a:r>
            <a:r>
              <a:rPr lang="en-US" b="1" dirty="0"/>
              <a:t>there is no other name under heaven</a:t>
            </a:r>
            <a:r>
              <a:rPr lang="en-US" dirty="0"/>
              <a:t> given among men by which we must be saved."</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16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C720EABF-3030-2EAD-FD2F-B45A574E0C1A}"/>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CDCD2F52-5459-2D5B-F490-8B552F7A0B58}"/>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917344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Judges 21:25</a:t>
            </a:r>
            <a:r>
              <a:rPr lang="en-US" dirty="0"/>
              <a:t> – “In those days there was no king in Israel; everyone </a:t>
            </a:r>
            <a:r>
              <a:rPr lang="en-US" b="1" dirty="0"/>
              <a:t>did what was right in his own eyes</a:t>
            </a:r>
            <a:r>
              <a:rPr lang="en-US" dirty="0"/>
              <a:t>.” (NKJV)</a:t>
            </a:r>
          </a:p>
          <a:p>
            <a:endParaRPr lang="en-US" dirty="0"/>
          </a:p>
        </p:txBody>
      </p:sp>
      <p:sp>
        <p:nvSpPr>
          <p:cNvPr id="4" name="Slide Number Placeholder 3"/>
          <p:cNvSpPr>
            <a:spLocks noGrp="1"/>
          </p:cNvSpPr>
          <p:nvPr>
            <p:ph type="sldNum" sz="quarter" idx="5"/>
          </p:nvPr>
        </p:nvSpPr>
        <p:spPr/>
        <p:txBody>
          <a:bodyPr/>
          <a:lstStyle/>
          <a:p>
            <a:fld id="{F33C1C42-954D-485A-89B6-9BF3CE82FD63}" type="slidenum">
              <a:rPr lang="en-US" smtClean="0"/>
              <a:t>2</a:t>
            </a:fld>
            <a:endParaRPr lang="en-US"/>
          </a:p>
        </p:txBody>
      </p:sp>
      <p:sp>
        <p:nvSpPr>
          <p:cNvPr id="5" name="Date Placeholder 4">
            <a:extLst>
              <a:ext uri="{FF2B5EF4-FFF2-40B4-BE49-F238E27FC236}">
                <a16:creationId xmlns:a16="http://schemas.microsoft.com/office/drawing/2014/main" id="{81B21D06-312F-A04D-E3B7-6136DE907CF0}"/>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F140859A-ECF0-4AB7-A8C5-48631A1F8232}"/>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14080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4:5-7</a:t>
            </a:r>
            <a:r>
              <a:rPr lang="en-US" dirty="0"/>
              <a:t> – “5 And it came to pass, on the next day, that their rulers, elders, and scribes, 6 as well as Annas the high priest, Caiaphas, John, and Alexander, and as many as were of the family of the high priest, were gathered together at Jerusalem. 7 And when they had set them in the midst, they asked, ‘</a:t>
            </a:r>
            <a:r>
              <a:rPr lang="en-US" b="1" dirty="0"/>
              <a:t>By what power or by what name have you done this?</a:t>
            </a:r>
            <a:r>
              <a:rPr lang="en-US" dirty="0"/>
              <a:t>’”</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83813E0-BE26-1D1D-BBD8-1C580D571298}"/>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548958C5-FFD3-890D-0DFE-9EB3E00E5F2F}"/>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436931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2:22</a:t>
            </a:r>
            <a:r>
              <a:rPr lang="en-US" dirty="0"/>
              <a:t> – “Men of Israel, hear these words: Jesus of Nazareth, a Man </a:t>
            </a:r>
            <a:r>
              <a:rPr lang="en-US" b="1" dirty="0"/>
              <a:t>attested by God to you</a:t>
            </a:r>
            <a:r>
              <a:rPr lang="en-US" dirty="0"/>
              <a:t> by miracles, wonders, and signs which God did through Him in your midst, as you yourselves also know”</a:t>
            </a:r>
          </a:p>
          <a:p>
            <a:endParaRPr lang="en-US" dirty="0"/>
          </a:p>
          <a:p>
            <a:r>
              <a:rPr lang="en-US" b="1" dirty="0"/>
              <a:t>John 3:2</a:t>
            </a:r>
            <a:r>
              <a:rPr lang="en-US" dirty="0"/>
              <a:t> – “This man came to Jesus by night and said to Him, ‘Rabbi, we know that You are a teacher come from God; for no one can do these signs that You do </a:t>
            </a:r>
            <a:r>
              <a:rPr lang="en-US" b="1" dirty="0"/>
              <a:t>unless God is with him</a:t>
            </a:r>
            <a:r>
              <a:rPr lang="en-US" dirty="0"/>
              <a:t>.’"</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1EB03DDE-0D3F-FE90-FB7D-9DA6EA70E2F1}"/>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3465CFB1-13F6-BFA5-D4F1-DD16BA804347}"/>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3819936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1:8</a:t>
            </a:r>
            <a:r>
              <a:rPr lang="en-US" dirty="0"/>
              <a:t> – “But </a:t>
            </a:r>
            <a:r>
              <a:rPr lang="en-US" b="1" dirty="0"/>
              <a:t>you shall receive power</a:t>
            </a:r>
            <a:r>
              <a:rPr lang="en-US" dirty="0"/>
              <a:t> when the Holy Spirit has come upon you; and you shall be witnesses to Me in Jerusalem, and in all Judea and Samaria, and to the end of the earth.“</a:t>
            </a:r>
          </a:p>
          <a:p>
            <a:endParaRPr lang="en-US" dirty="0"/>
          </a:p>
          <a:p>
            <a:r>
              <a:rPr lang="en-US" b="1" dirty="0"/>
              <a:t>I Corinthians 2:1-5</a:t>
            </a:r>
            <a:r>
              <a:rPr lang="en-US" dirty="0"/>
              <a:t> – “1 And I, brethren, when I came to you, did not come with excellence of speech or of wisdom declaring to you the testimony of God. 2 For I determined not to know anything among you except Jesus Christ and Him crucified. 3 I was with you in weakness, in fear, and in much trembling. 4 And my speech and my preaching were not with persuasive words of human wisdom, but in demonstration of the Spirit and of power, 5 that your faith should not be in the wisdom of men but </a:t>
            </a:r>
            <a:r>
              <a:rPr lang="en-US" b="1" dirty="0"/>
              <a:t>in the power of God</a:t>
            </a:r>
            <a:r>
              <a:rPr lang="en-US" dirty="0"/>
              <a:t>.”</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E04189A0-4714-DEDC-4D92-E60281FE5077}"/>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42150EC9-9AC7-BE88-AE32-D484B5CD3928}"/>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2193063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5:31-47</a:t>
            </a:r>
            <a:r>
              <a:rPr lang="en-US" dirty="0"/>
              <a:t> – “31 If I bear witness of Myself, My witness is not true. 32 There is another who bears witness of Me, and I know that the witness which He witnesses of Me is true. 33 You have sent to John, and he has borne witness to the truth. 34 Yet I do not receive testimony from man, but I say these things that you may be saved. 35 He was the burning and shining lamp, and you were willing for a time to rejoice in his light. 36 But I have a greater witness than John's; for the works which the Father has given Me to finish – the very works that I do – bear witness of Me, that the Father has sent Me. 37 And the Father Himself, who sent Me, has testified of Me. You have neither heard His voice at any time, nor seen His form. 38 But you do not have His word abiding in you, because whom He sent, Him you do not believe. 39 You search the Scriptures, for in them you think you have eternal life; and these are they which testify of Me. 40 But you are not willing to come to Me that you may have life. 41 I do not receive honor from men. 42 But I know you, that you do not have the love of God in you. 43 </a:t>
            </a:r>
            <a:r>
              <a:rPr lang="en-US" b="1" dirty="0"/>
              <a:t>I have come in My Father's name</a:t>
            </a:r>
            <a:r>
              <a:rPr lang="en-US" dirty="0"/>
              <a:t>, and you do not receive Me; if another comes in his own name, him you will receive. 44 How can you believe, who receive honor from one another, and do not seek the honor that comes from the only God? 45 Do not think that I shall accuse you to the Father; there is one who accuses you – Moses, in whom you trust. 46 For if you believed Moses, you would believe Me; for he wrote about Me. 47 But if you do not believe his writings, how will you believe My words?"</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7197930-1C6C-4E2E-11E5-0EAEDA1708F3}"/>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AD38959D-6428-F13F-60A3-EB559B1922EF}"/>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3525721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16:17</a:t>
            </a:r>
            <a:r>
              <a:rPr lang="en-US" dirty="0"/>
              <a:t> – “And </a:t>
            </a:r>
            <a:r>
              <a:rPr lang="en-US" b="1" dirty="0"/>
              <a:t>these signs will follow those</a:t>
            </a:r>
            <a:r>
              <a:rPr lang="en-US" dirty="0"/>
              <a:t> who believe: In My name they will cast out demons; they will speak with new tongues”</a:t>
            </a:r>
          </a:p>
          <a:p>
            <a:endParaRPr lang="en-US" dirty="0"/>
          </a:p>
          <a:p>
            <a:r>
              <a:rPr lang="en-US" b="1" dirty="0"/>
              <a:t>John 14:11-14</a:t>
            </a:r>
            <a:r>
              <a:rPr lang="en-US" dirty="0"/>
              <a:t> – “11 Believe Me that I am in the Father and the Father in Me, or else believe Me for the sake of the works themselves. 12 Most assuredly, I say to you, he who believes in Me, the works that I do he will do also; and greater works than these he will do, because I go to My Father. 13 And whatever you ask in My name, that I will do, that the Father may be glorified in the Son. 14 </a:t>
            </a:r>
            <a:r>
              <a:rPr lang="en-US" b="1" dirty="0"/>
              <a:t>If you ask anything in My name</a:t>
            </a:r>
            <a:r>
              <a:rPr lang="en-US" dirty="0"/>
              <a:t>, I will do it.”</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487DB1B-AA4F-F1EF-0D86-265CCC648301}"/>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A39AC545-31FB-67A9-B623-88D01689D9FF}"/>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3406137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4:10</a:t>
            </a:r>
            <a:r>
              <a:rPr lang="en-US" dirty="0"/>
              <a:t> – “let it be known to you all, and to all the people of Israel, that </a:t>
            </a:r>
            <a:r>
              <a:rPr lang="en-US" b="1" dirty="0"/>
              <a:t>by the name of Jesus Christ</a:t>
            </a:r>
            <a:r>
              <a:rPr lang="en-US" dirty="0"/>
              <a:t> of Nazareth, whom you crucified, whom God raised from the dead, by Him this man stands here before you whole.”</a:t>
            </a:r>
          </a:p>
          <a:p>
            <a:endParaRPr lang="en-US" dirty="0"/>
          </a:p>
          <a:p>
            <a:r>
              <a:rPr lang="en-US" b="1" dirty="0"/>
              <a:t>Acts 8:17-19</a:t>
            </a:r>
            <a:r>
              <a:rPr lang="en-US" dirty="0"/>
              <a:t> – “17 Then they laid hands on them, and they received the Holy Spirit. 18 And when Simon saw that through the laying on of the apostles' hands the Holy Spirit was given, </a:t>
            </a:r>
            <a:r>
              <a:rPr lang="en-US" b="1" dirty="0"/>
              <a:t>he offered them money</a:t>
            </a:r>
            <a:r>
              <a:rPr lang="en-US" dirty="0"/>
              <a:t>, 19 saying, ‘Give me this power also, that anyone on whom I lay hands may receive the Holy Spirit.’“</a:t>
            </a:r>
          </a:p>
          <a:p>
            <a:endParaRPr lang="en-US" dirty="0"/>
          </a:p>
          <a:p>
            <a:r>
              <a:rPr lang="en-US" b="1" dirty="0"/>
              <a:t>Acts 8:20-23</a:t>
            </a:r>
            <a:r>
              <a:rPr lang="en-US" dirty="0"/>
              <a:t> – “20 But Peter said to him, ‘Your money perish with you, because you thought that </a:t>
            </a:r>
            <a:r>
              <a:rPr lang="en-US" b="1" dirty="0"/>
              <a:t>the gift of God</a:t>
            </a:r>
            <a:r>
              <a:rPr lang="en-US" dirty="0"/>
              <a:t> could be purchased with money! 21 You have neither part nor portion in this matter, for your heart is not right in the sight of God. 22 Repent therefore of this your wickedness, and pray God if perhaps the thought of your heart may be forgiven you. 23 For I see that you are poisoned by bitterness and bound by iniquity.’"</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7E9EE62-17BF-FEE4-BBE7-6690924B90C2}"/>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144A29D3-B84D-CD8C-4DB2-C2F6D716FD2D}"/>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1241112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4:12</a:t>
            </a:r>
            <a:r>
              <a:rPr lang="en-US" dirty="0"/>
              <a:t> – “Nor is there salvation in any other, for </a:t>
            </a:r>
            <a:r>
              <a:rPr lang="en-US" b="1" dirty="0"/>
              <a:t>there is no other name</a:t>
            </a:r>
            <a:r>
              <a:rPr lang="en-US" dirty="0"/>
              <a:t> under heaven given among men by which we must be saved.“</a:t>
            </a:r>
          </a:p>
          <a:p>
            <a:endParaRPr lang="en-US" dirty="0"/>
          </a:p>
          <a:p>
            <a:r>
              <a:rPr lang="en-US" b="1" dirty="0"/>
              <a:t>Hebrews 1:4-6</a:t>
            </a:r>
            <a:r>
              <a:rPr lang="en-US" dirty="0"/>
              <a:t> – “4 having become so much better than the angels, as He has by inheritance obtained </a:t>
            </a:r>
            <a:r>
              <a:rPr lang="en-US" b="1" dirty="0"/>
              <a:t>a more excellent name</a:t>
            </a:r>
            <a:r>
              <a:rPr lang="en-US" dirty="0"/>
              <a:t> than they. 5 For to which of the angels did He ever say: ‘You are My Son, Today I have begotten You’? And again: ‘I will be to Him a Father, And He shall be to Me a Son’? 6 But when He again brings the firstborn into the world, He says: ‘Let all the angels of God worship Him.’“</a:t>
            </a:r>
          </a:p>
          <a:p>
            <a:endParaRPr lang="en-US" dirty="0"/>
          </a:p>
          <a:p>
            <a:r>
              <a:rPr lang="en-US" b="1" dirty="0"/>
              <a:t>Philippians 2:9-11</a:t>
            </a:r>
            <a:r>
              <a:rPr lang="en-US" dirty="0"/>
              <a:t> – “9 Therefore God also has highly exalted Him and given Him the name which is </a:t>
            </a:r>
            <a:r>
              <a:rPr lang="en-US" b="1" dirty="0"/>
              <a:t>above every name</a:t>
            </a:r>
            <a:r>
              <a:rPr lang="en-US" dirty="0"/>
              <a:t>, 10 that at the name of Jesus every knee should bow, of those in heaven, and of those on earth, and of those under the earth, 11 and that every tongue should confess that Jesus Christ is Lord, to the glory of God the Father.”</a:t>
            </a:r>
          </a:p>
        </p:txBody>
      </p:sp>
      <p:sp>
        <p:nvSpPr>
          <p:cNvPr id="4" name="Slide Number Placeholder 3"/>
          <p:cNvSpPr>
            <a:spLocks noGrp="1"/>
          </p:cNvSpPr>
          <p:nvPr>
            <p:ph type="sldNum" sz="quarter" idx="5"/>
          </p:nvPr>
        </p:nvSpPr>
        <p:spPr/>
        <p:txBody>
          <a:bodyPr/>
          <a:lstStyle/>
          <a:p>
            <a:pPr defTabSz="495256"/>
            <a:fld id="{F33C1C42-954D-485A-89B6-9BF3CE82FD63}" type="slidenum">
              <a:rPr lang="en-US">
                <a:solidFill>
                  <a:prstClr val="black"/>
                </a:solidFill>
                <a:latin typeface="Aptos" panose="02110004020202020204"/>
              </a:rPr>
              <a:pPr defTabSz="495256"/>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56857235-D0E6-4EE6-802F-6A4983F6CA53}"/>
              </a:ext>
            </a:extLst>
          </p:cNvPr>
          <p:cNvSpPr>
            <a:spLocks noGrp="1"/>
          </p:cNvSpPr>
          <p:nvPr>
            <p:ph type="dt" idx="1"/>
          </p:nvPr>
        </p:nvSpPr>
        <p:spPr/>
        <p:txBody>
          <a:bodyPr/>
          <a:lstStyle/>
          <a:p>
            <a:r>
              <a:rPr lang="en-US"/>
              <a:t>8/25/2024 am</a:t>
            </a:r>
          </a:p>
        </p:txBody>
      </p:sp>
      <p:sp>
        <p:nvSpPr>
          <p:cNvPr id="6" name="Footer Placeholder 5">
            <a:extLst>
              <a:ext uri="{FF2B5EF4-FFF2-40B4-BE49-F238E27FC236}">
                <a16:creationId xmlns:a16="http://schemas.microsoft.com/office/drawing/2014/main" id="{1EF092D0-4CFE-44FD-3032-F4DA5F89A044}"/>
              </a:ext>
            </a:extLst>
          </p:cNvPr>
          <p:cNvSpPr>
            <a:spLocks noGrp="1"/>
          </p:cNvSpPr>
          <p:nvPr>
            <p:ph type="ftr" sz="quarter" idx="4"/>
          </p:nvPr>
        </p:nvSpPr>
        <p:spPr/>
        <p:txBody>
          <a:bodyPr/>
          <a:lstStyle/>
          <a:p>
            <a:r>
              <a:rPr lang="en-US"/>
              <a:t>Darrell Forrest</a:t>
            </a:r>
          </a:p>
        </p:txBody>
      </p:sp>
    </p:spTree>
    <p:extLst>
      <p:ext uri="{BB962C8B-B14F-4D97-AF65-F5344CB8AC3E}">
        <p14:creationId xmlns:p14="http://schemas.microsoft.com/office/powerpoint/2010/main" val="3048426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316121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7968B53-7E06-4E43-A5ED-9B63B0D54FC5}"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1386427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4261630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4893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459909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74703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298224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1019781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424214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2056557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968B53-7E06-4E43-A5ED-9B63B0D54FC5}"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10141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968B53-7E06-4E43-A5ED-9B63B0D54FC5}"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49633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968B53-7E06-4E43-A5ED-9B63B0D54FC5}"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3127132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968B53-7E06-4E43-A5ED-9B63B0D54FC5}"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84721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68B53-7E06-4E43-A5ED-9B63B0D54FC5}"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111411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968B53-7E06-4E43-A5ED-9B63B0D54FC5}"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394823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968B53-7E06-4E43-A5ED-9B63B0D54FC5}" type="datetimeFigureOut">
              <a:rPr lang="en-US" smtClean="0"/>
              <a:t>1/10/2025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984207C1-4E84-48C5-98AB-5757334731F1}" type="slidenum">
              <a:rPr lang="en-US" smtClean="0"/>
              <a:t>‹#›</a:t>
            </a:fld>
            <a:endParaRPr lang="en-US"/>
          </a:p>
        </p:txBody>
      </p:sp>
    </p:spTree>
    <p:extLst>
      <p:ext uri="{BB962C8B-B14F-4D97-AF65-F5344CB8AC3E}">
        <p14:creationId xmlns:p14="http://schemas.microsoft.com/office/powerpoint/2010/main" val="389251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7968B53-7E06-4E43-A5ED-9B63B0D54FC5}" type="datetimeFigureOut">
              <a:rPr lang="en-US" smtClean="0"/>
              <a:t>1/10/2025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984207C1-4E84-48C5-98AB-5757334731F1}" type="slidenum">
              <a:rPr lang="en-US" smtClean="0"/>
              <a:t>‹#›</a:t>
            </a:fld>
            <a:endParaRPr lang="en-US"/>
          </a:p>
        </p:txBody>
      </p:sp>
    </p:spTree>
    <p:extLst>
      <p:ext uri="{BB962C8B-B14F-4D97-AF65-F5344CB8AC3E}">
        <p14:creationId xmlns:p14="http://schemas.microsoft.com/office/powerpoint/2010/main" val="330850152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6A737-B289-88E0-DC77-C175D33D6BD3}"/>
              </a:ext>
            </a:extLst>
          </p:cNvPr>
          <p:cNvSpPr>
            <a:spLocks noGrp="1"/>
          </p:cNvSpPr>
          <p:nvPr>
            <p:ph type="ctrTitle"/>
          </p:nvPr>
        </p:nvSpPr>
        <p:spPr>
          <a:xfrm>
            <a:off x="457200" y="1473538"/>
            <a:ext cx="7198360" cy="1015663"/>
          </a:xfrm>
        </p:spPr>
        <p:txBody>
          <a:bodyPr wrap="square">
            <a:spAutoFit/>
          </a:bodyPr>
          <a:lstStyle/>
          <a:p>
            <a:r>
              <a:rPr lang="en-US" sz="6000" b="1" cap="none" dirty="0">
                <a:solidFill>
                  <a:schemeClr val="bg1"/>
                </a:solidFill>
              </a:rPr>
              <a:t>By What Authority?</a:t>
            </a:r>
          </a:p>
        </p:txBody>
      </p:sp>
      <p:sp>
        <p:nvSpPr>
          <p:cNvPr id="3" name="Subtitle 2">
            <a:extLst>
              <a:ext uri="{FF2B5EF4-FFF2-40B4-BE49-F238E27FC236}">
                <a16:creationId xmlns:a16="http://schemas.microsoft.com/office/drawing/2014/main" id="{8A075A53-424B-4FDB-637B-393D94E57A38}"/>
              </a:ext>
            </a:extLst>
          </p:cNvPr>
          <p:cNvSpPr>
            <a:spLocks noGrp="1"/>
          </p:cNvSpPr>
          <p:nvPr>
            <p:ph type="subTitle" idx="1"/>
          </p:nvPr>
        </p:nvSpPr>
        <p:spPr>
          <a:xfrm>
            <a:off x="457200" y="2489201"/>
            <a:ext cx="4954250" cy="523220"/>
          </a:xfrm>
        </p:spPr>
        <p:txBody>
          <a:bodyPr>
            <a:spAutoFit/>
          </a:bodyPr>
          <a:lstStyle/>
          <a:p>
            <a:r>
              <a:rPr lang="en-US" sz="2800" dirty="0">
                <a:solidFill>
                  <a:schemeClr val="bg1"/>
                </a:solidFill>
              </a:rPr>
              <a:t>Acts 4:1-12</a:t>
            </a:r>
          </a:p>
        </p:txBody>
      </p:sp>
    </p:spTree>
    <p:extLst>
      <p:ext uri="{BB962C8B-B14F-4D97-AF65-F5344CB8AC3E}">
        <p14:creationId xmlns:p14="http://schemas.microsoft.com/office/powerpoint/2010/main" val="2833400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The need for authority</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4893647"/>
          </a:xfrm>
        </p:spPr>
        <p:txBody>
          <a:bodyPr wrap="square">
            <a:spAutoFit/>
          </a:bodyPr>
          <a:lstStyle/>
          <a:p>
            <a:pPr>
              <a:spcBef>
                <a:spcPts val="600"/>
              </a:spcBef>
              <a:buClr>
                <a:schemeClr val="bg1"/>
              </a:buClr>
              <a:buSzPct val="100000"/>
              <a:buFont typeface="Arial" panose="020B0604020202020204" pitchFamily="34" charset="0"/>
              <a:buChar char="•"/>
            </a:pPr>
            <a:r>
              <a:rPr lang="en-US" sz="2800" dirty="0">
                <a:solidFill>
                  <a:schemeClr val="bg1"/>
                </a:solidFill>
              </a:rPr>
              <a:t>God teaches the need for His authority in every aspect of our lives … via Jesus Christ</a:t>
            </a:r>
          </a:p>
          <a:p>
            <a:pPr lvl="1">
              <a:spcBef>
                <a:spcPts val="600"/>
              </a:spcBef>
              <a:buClr>
                <a:schemeClr val="bg1"/>
              </a:buClr>
              <a:buSzPct val="100000"/>
              <a:buFont typeface="Arial" panose="020B0604020202020204" pitchFamily="34" charset="0"/>
              <a:buChar char="•"/>
            </a:pPr>
            <a:r>
              <a:rPr lang="en-US" sz="2800" dirty="0">
                <a:solidFill>
                  <a:schemeClr val="bg1"/>
                </a:solidFill>
              </a:rPr>
              <a:t>Colossians 3:17 – “do all in the name …”</a:t>
            </a:r>
          </a:p>
          <a:p>
            <a:pPr lvl="1">
              <a:spcBef>
                <a:spcPts val="600"/>
              </a:spcBef>
              <a:buClr>
                <a:schemeClr val="bg1"/>
              </a:buClr>
              <a:buSzPct val="100000"/>
              <a:buFont typeface="Arial" panose="020B0604020202020204" pitchFamily="34" charset="0"/>
              <a:buChar char="•"/>
            </a:pPr>
            <a:r>
              <a:rPr lang="en-US" sz="2800" dirty="0">
                <a:solidFill>
                  <a:schemeClr val="bg1"/>
                </a:solidFill>
              </a:rPr>
              <a:t>Jesus was given all authority</a:t>
            </a:r>
          </a:p>
          <a:p>
            <a:pPr lvl="2">
              <a:spcBef>
                <a:spcPts val="600"/>
              </a:spcBef>
              <a:buClr>
                <a:schemeClr val="bg1"/>
              </a:buClr>
              <a:buSzPct val="100000"/>
              <a:buFont typeface="Arial" panose="020B0604020202020204" pitchFamily="34" charset="0"/>
              <a:buChar char="•"/>
            </a:pPr>
            <a:r>
              <a:rPr lang="en-US" sz="2800" dirty="0">
                <a:solidFill>
                  <a:schemeClr val="bg1"/>
                </a:solidFill>
              </a:rPr>
              <a:t>Matthew 28:18 – “All authority has been given to me …”</a:t>
            </a:r>
          </a:p>
          <a:p>
            <a:pPr lvl="1">
              <a:spcBef>
                <a:spcPts val="600"/>
              </a:spcBef>
              <a:buClr>
                <a:schemeClr val="bg1"/>
              </a:buClr>
              <a:buSzPct val="100000"/>
              <a:buFont typeface="Arial" panose="020B0604020202020204" pitchFamily="34" charset="0"/>
              <a:buChar char="•"/>
            </a:pPr>
            <a:r>
              <a:rPr lang="en-US" sz="2800" dirty="0">
                <a:solidFill>
                  <a:schemeClr val="bg1"/>
                </a:solidFill>
              </a:rPr>
              <a:t>Jesus’ authority is above all others</a:t>
            </a:r>
          </a:p>
          <a:p>
            <a:pPr lvl="2">
              <a:spcBef>
                <a:spcPts val="600"/>
              </a:spcBef>
              <a:buClr>
                <a:schemeClr val="bg1"/>
              </a:buClr>
              <a:buSzPct val="100000"/>
              <a:buFont typeface="Arial" panose="020B0604020202020204" pitchFamily="34" charset="0"/>
              <a:buChar char="•"/>
            </a:pPr>
            <a:r>
              <a:rPr lang="en-US" sz="2800" dirty="0">
                <a:solidFill>
                  <a:schemeClr val="bg1"/>
                </a:solidFill>
              </a:rPr>
              <a:t>Ephesians 1:19-23 – “head over all things”</a:t>
            </a:r>
          </a:p>
          <a:p>
            <a:pPr lvl="1">
              <a:spcBef>
                <a:spcPts val="600"/>
              </a:spcBef>
              <a:buClr>
                <a:schemeClr val="bg1"/>
              </a:buClr>
              <a:buSzPct val="100000"/>
              <a:buFont typeface="Arial" panose="020B0604020202020204" pitchFamily="34" charset="0"/>
              <a:buChar char="•"/>
            </a:pPr>
            <a:r>
              <a:rPr lang="en-US" sz="2800" dirty="0">
                <a:solidFill>
                  <a:schemeClr val="bg1"/>
                </a:solidFill>
              </a:rPr>
              <a:t>Our conduct must have His prior approval</a:t>
            </a:r>
          </a:p>
        </p:txBody>
      </p:sp>
    </p:spTree>
    <p:extLst>
      <p:ext uri="{BB962C8B-B14F-4D97-AF65-F5344CB8AC3E}">
        <p14:creationId xmlns:p14="http://schemas.microsoft.com/office/powerpoint/2010/main" val="1576022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Examples of recognizing authority</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4031873"/>
          </a:xfrm>
        </p:spPr>
        <p:txBody>
          <a:bodyPr wrap="square">
            <a:spAutoFit/>
          </a:bodyPr>
          <a:lstStyle/>
          <a:p>
            <a:pPr>
              <a:spcBef>
                <a:spcPts val="600"/>
              </a:spcBef>
              <a:buClr>
                <a:schemeClr val="bg1"/>
              </a:buClr>
              <a:buSzPct val="100000"/>
              <a:buFont typeface="Arial" panose="020B0604020202020204" pitchFamily="34" charset="0"/>
              <a:buChar char="•"/>
            </a:pPr>
            <a:r>
              <a:rPr lang="en-US" sz="2800" dirty="0">
                <a:solidFill>
                  <a:schemeClr val="bg1"/>
                </a:solidFill>
              </a:rPr>
              <a:t>Moses spoke to Pharaoh in God’s name</a:t>
            </a:r>
          </a:p>
          <a:p>
            <a:pPr lvl="1">
              <a:spcBef>
                <a:spcPts val="600"/>
              </a:spcBef>
              <a:buClr>
                <a:schemeClr val="bg1"/>
              </a:buClr>
              <a:buSzPct val="100000"/>
              <a:buFont typeface="Arial" panose="020B0604020202020204" pitchFamily="34" charset="0"/>
              <a:buChar char="•"/>
            </a:pPr>
            <a:r>
              <a:rPr lang="en-US" sz="2800" dirty="0">
                <a:solidFill>
                  <a:schemeClr val="bg1"/>
                </a:solidFill>
              </a:rPr>
              <a:t>Exodus 5:23 – “… speak in Your name”</a:t>
            </a:r>
          </a:p>
          <a:p>
            <a:pPr lvl="2">
              <a:spcBef>
                <a:spcPts val="600"/>
              </a:spcBef>
              <a:buClr>
                <a:schemeClr val="bg1"/>
              </a:buClr>
              <a:buSzPct val="100000"/>
              <a:buFont typeface="Arial" panose="020B0604020202020204" pitchFamily="34" charset="0"/>
              <a:buChar char="•"/>
            </a:pPr>
            <a:r>
              <a:rPr lang="en-US" sz="2800" dirty="0">
                <a:solidFill>
                  <a:schemeClr val="bg1"/>
                </a:solidFill>
              </a:rPr>
              <a:t>Moses spoke only God’s words</a:t>
            </a:r>
          </a:p>
          <a:p>
            <a:pPr>
              <a:spcBef>
                <a:spcPts val="600"/>
              </a:spcBef>
              <a:buClr>
                <a:schemeClr val="bg1"/>
              </a:buClr>
              <a:buSzPct val="100000"/>
              <a:buFont typeface="Arial" panose="020B0604020202020204" pitchFamily="34" charset="0"/>
              <a:buChar char="•"/>
            </a:pPr>
            <a:r>
              <a:rPr lang="en-US" sz="2800" dirty="0">
                <a:solidFill>
                  <a:schemeClr val="bg1"/>
                </a:solidFill>
              </a:rPr>
              <a:t>Nadab and Abihu offered “profane fire”</a:t>
            </a:r>
          </a:p>
          <a:p>
            <a:pPr lvl="1">
              <a:spcBef>
                <a:spcPts val="600"/>
              </a:spcBef>
              <a:buClr>
                <a:schemeClr val="bg1"/>
              </a:buClr>
              <a:buSzPct val="100000"/>
              <a:buFont typeface="Arial" panose="020B0604020202020204" pitchFamily="34" charset="0"/>
              <a:buChar char="•"/>
            </a:pPr>
            <a:r>
              <a:rPr lang="en-US" sz="2800" dirty="0">
                <a:solidFill>
                  <a:schemeClr val="bg1"/>
                </a:solidFill>
              </a:rPr>
              <a:t>Leviticus 10:1-2 – “He had not commanded”</a:t>
            </a:r>
          </a:p>
          <a:p>
            <a:pPr lvl="1">
              <a:spcBef>
                <a:spcPts val="600"/>
              </a:spcBef>
              <a:buClr>
                <a:schemeClr val="bg1"/>
              </a:buClr>
              <a:buSzPct val="100000"/>
              <a:buFont typeface="Arial" panose="020B0604020202020204" pitchFamily="34" charset="0"/>
              <a:buChar char="•"/>
            </a:pPr>
            <a:r>
              <a:rPr lang="en-US" sz="2800" dirty="0">
                <a:solidFill>
                  <a:schemeClr val="bg1"/>
                </a:solidFill>
              </a:rPr>
              <a:t>Their actions did not honor God</a:t>
            </a:r>
          </a:p>
          <a:p>
            <a:pPr lvl="2">
              <a:spcBef>
                <a:spcPts val="600"/>
              </a:spcBef>
              <a:buClr>
                <a:schemeClr val="bg1"/>
              </a:buClr>
              <a:buSzPct val="100000"/>
              <a:buFont typeface="Arial" panose="020B0604020202020204" pitchFamily="34" charset="0"/>
              <a:buChar char="•"/>
            </a:pPr>
            <a:r>
              <a:rPr lang="en-US" sz="2800" dirty="0">
                <a:solidFill>
                  <a:schemeClr val="bg1"/>
                </a:solidFill>
              </a:rPr>
              <a:t>Leviticus 10:3 – “I must be regarded as holy”</a:t>
            </a:r>
          </a:p>
        </p:txBody>
      </p:sp>
    </p:spTree>
    <p:extLst>
      <p:ext uri="{BB962C8B-B14F-4D97-AF65-F5344CB8AC3E}">
        <p14:creationId xmlns:p14="http://schemas.microsoft.com/office/powerpoint/2010/main" val="115333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Examples of recognizing authority</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2"/>
            <a:ext cx="9011666" cy="5262979"/>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Uzzah was struck dead for trying to steady the ark</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II Samuel 6:6 – “Uzzah put out his hand …”</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He was struck down for his irreverence</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II Samuel 6:7 – “God struck him there …”</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They had not followed God’s orders</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 Chronicles 15:13 – “because we did not consult Him …”</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They had not carried the ark per God’s instructions</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By doing it their own way, they showed no respect for God … followed man’s authority (King David)</a:t>
            </a:r>
          </a:p>
        </p:txBody>
      </p:sp>
    </p:spTree>
    <p:extLst>
      <p:ext uri="{BB962C8B-B14F-4D97-AF65-F5344CB8AC3E}">
        <p14:creationId xmlns:p14="http://schemas.microsoft.com/office/powerpoint/2010/main" val="1263859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Examples of recognizing authority</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3877985"/>
          </a:xfrm>
        </p:spPr>
        <p:txBody>
          <a:bodyPr wrap="square">
            <a:spAutoFit/>
          </a:bodyPr>
          <a:lstStyle/>
          <a:p>
            <a:pPr>
              <a:spcBef>
                <a:spcPts val="600"/>
              </a:spcBef>
              <a:buClr>
                <a:schemeClr val="bg1"/>
              </a:buClr>
              <a:buSzPct val="100000"/>
              <a:buFont typeface="Arial" panose="020B0604020202020204" pitchFamily="34" charset="0"/>
              <a:buChar char="•"/>
            </a:pPr>
            <a:r>
              <a:rPr lang="en-US" sz="2800" dirty="0">
                <a:solidFill>
                  <a:schemeClr val="bg1"/>
                </a:solidFill>
              </a:rPr>
              <a:t>A centurion’s comment on the need for authority</a:t>
            </a:r>
          </a:p>
          <a:p>
            <a:pPr lvl="1">
              <a:spcBef>
                <a:spcPts val="600"/>
              </a:spcBef>
              <a:buClr>
                <a:schemeClr val="bg1"/>
              </a:buClr>
              <a:buSzPct val="100000"/>
              <a:buFont typeface="Arial" panose="020B0604020202020204" pitchFamily="34" charset="0"/>
              <a:buChar char="•"/>
            </a:pPr>
            <a:r>
              <a:rPr lang="en-US" sz="2800" dirty="0">
                <a:solidFill>
                  <a:schemeClr val="bg1"/>
                </a:solidFill>
              </a:rPr>
              <a:t>Matthew 8:5-9 – “But only speak a word”</a:t>
            </a:r>
          </a:p>
          <a:p>
            <a:pPr>
              <a:spcBef>
                <a:spcPts val="600"/>
              </a:spcBef>
              <a:buClr>
                <a:schemeClr val="bg1"/>
              </a:buClr>
              <a:buSzPct val="100000"/>
              <a:buFont typeface="Arial" panose="020B0604020202020204" pitchFamily="34" charset="0"/>
              <a:buChar char="•"/>
            </a:pPr>
            <a:r>
              <a:rPr lang="en-US" sz="2800" dirty="0">
                <a:solidFill>
                  <a:schemeClr val="bg1"/>
                </a:solidFill>
              </a:rPr>
              <a:t>The Jewish leaders questioned Jesus’ authority</a:t>
            </a:r>
          </a:p>
          <a:p>
            <a:pPr lvl="1">
              <a:spcBef>
                <a:spcPts val="600"/>
              </a:spcBef>
              <a:buClr>
                <a:schemeClr val="bg1"/>
              </a:buClr>
              <a:buSzPct val="100000"/>
              <a:buFont typeface="Arial" panose="020B0604020202020204" pitchFamily="34" charset="0"/>
              <a:buChar char="•"/>
            </a:pPr>
            <a:r>
              <a:rPr lang="en-US" sz="2800" dirty="0">
                <a:solidFill>
                  <a:schemeClr val="bg1"/>
                </a:solidFill>
              </a:rPr>
              <a:t>Matthew 21:23 – “who gave You this authority”</a:t>
            </a:r>
          </a:p>
          <a:p>
            <a:pPr lvl="2">
              <a:spcBef>
                <a:spcPts val="600"/>
              </a:spcBef>
              <a:buClr>
                <a:schemeClr val="bg1"/>
              </a:buClr>
              <a:buSzPct val="100000"/>
              <a:buFont typeface="Arial" panose="020B0604020202020204" pitchFamily="34" charset="0"/>
              <a:buChar char="•"/>
            </a:pPr>
            <a:r>
              <a:rPr lang="en-US" sz="2800" dirty="0">
                <a:solidFill>
                  <a:schemeClr val="bg1"/>
                </a:solidFill>
              </a:rPr>
              <a:t>Jesus answered that there were only two options</a:t>
            </a:r>
          </a:p>
          <a:p>
            <a:pPr lvl="3">
              <a:spcBef>
                <a:spcPts val="600"/>
              </a:spcBef>
              <a:buClr>
                <a:schemeClr val="bg1"/>
              </a:buClr>
              <a:buSzPct val="100000"/>
              <a:buFont typeface="Arial" panose="020B0604020202020204" pitchFamily="34" charset="0"/>
              <a:buChar char="•"/>
            </a:pPr>
            <a:r>
              <a:rPr lang="en-US" sz="2800" dirty="0">
                <a:solidFill>
                  <a:schemeClr val="bg1"/>
                </a:solidFill>
              </a:rPr>
              <a:t>God or man</a:t>
            </a:r>
          </a:p>
        </p:txBody>
      </p:sp>
    </p:spTree>
    <p:extLst>
      <p:ext uri="{BB962C8B-B14F-4D97-AF65-F5344CB8AC3E}">
        <p14:creationId xmlns:p14="http://schemas.microsoft.com/office/powerpoint/2010/main" val="182191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87977"/>
            <a:ext cx="8915400" cy="646331"/>
          </a:xfrm>
        </p:spPr>
        <p:txBody>
          <a:bodyPr wrap="square">
            <a:spAutoFit/>
          </a:bodyPr>
          <a:lstStyle/>
          <a:p>
            <a:r>
              <a:rPr lang="en-US" sz="3600" b="1" cap="none" dirty="0">
                <a:solidFill>
                  <a:schemeClr val="bg1"/>
                </a:solidFill>
              </a:rPr>
              <a:t>Everything we do must come from God</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5478423"/>
          </a:xfrm>
        </p:spPr>
        <p:txBody>
          <a:bodyPr wrap="square">
            <a:spAutoFit/>
          </a:bodyPr>
          <a:lstStyle/>
          <a:p>
            <a:pPr>
              <a:spcBef>
                <a:spcPts val="600"/>
              </a:spcBef>
              <a:buClr>
                <a:schemeClr val="bg1"/>
              </a:buClr>
              <a:buSzPct val="100000"/>
              <a:buFont typeface="Arial" panose="020B0604020202020204" pitchFamily="34" charset="0"/>
              <a:buChar char="•"/>
            </a:pPr>
            <a:r>
              <a:rPr lang="en-US" sz="2800" dirty="0">
                <a:solidFill>
                  <a:schemeClr val="bg1"/>
                </a:solidFill>
              </a:rPr>
              <a:t>When we speak, speak as the oracles of God</a:t>
            </a:r>
          </a:p>
          <a:p>
            <a:pPr lvl="1">
              <a:spcBef>
                <a:spcPts val="600"/>
              </a:spcBef>
              <a:buClr>
                <a:schemeClr val="bg1"/>
              </a:buClr>
              <a:buSzPct val="100000"/>
              <a:buFont typeface="Arial" panose="020B0604020202020204" pitchFamily="34" charset="0"/>
              <a:buChar char="•"/>
            </a:pPr>
            <a:r>
              <a:rPr lang="en-US" sz="2800" dirty="0">
                <a:solidFill>
                  <a:schemeClr val="bg1"/>
                </a:solidFill>
              </a:rPr>
              <a:t>I Peter 4:11 – “that in all things God may be glorified …”</a:t>
            </a:r>
          </a:p>
          <a:p>
            <a:pPr>
              <a:spcBef>
                <a:spcPts val="600"/>
              </a:spcBef>
              <a:buClr>
                <a:schemeClr val="bg1"/>
              </a:buClr>
              <a:buSzPct val="100000"/>
              <a:buFont typeface="Arial" panose="020B0604020202020204" pitchFamily="34" charset="0"/>
              <a:buChar char="•"/>
            </a:pPr>
            <a:r>
              <a:rPr lang="en-US" sz="2800" dirty="0">
                <a:solidFill>
                  <a:schemeClr val="bg1"/>
                </a:solidFill>
              </a:rPr>
              <a:t>We are not to think beyond what is written</a:t>
            </a:r>
          </a:p>
          <a:p>
            <a:pPr lvl="1">
              <a:spcBef>
                <a:spcPts val="600"/>
              </a:spcBef>
              <a:buClr>
                <a:schemeClr val="bg1"/>
              </a:buClr>
              <a:buSzPct val="100000"/>
              <a:buFont typeface="Arial" panose="020B0604020202020204" pitchFamily="34" charset="0"/>
              <a:buChar char="•"/>
            </a:pPr>
            <a:r>
              <a:rPr lang="en-US" sz="2800" dirty="0">
                <a:solidFill>
                  <a:schemeClr val="bg1"/>
                </a:solidFill>
              </a:rPr>
              <a:t>I Corinthians 4:6 – “that none of you may be puffed up …”</a:t>
            </a:r>
          </a:p>
          <a:p>
            <a:pPr lvl="1">
              <a:spcBef>
                <a:spcPts val="600"/>
              </a:spcBef>
              <a:buClr>
                <a:schemeClr val="bg1"/>
              </a:buClr>
              <a:buSzPct val="100000"/>
              <a:buFont typeface="Arial" panose="020B0604020202020204" pitchFamily="34" charset="0"/>
              <a:buChar char="•"/>
            </a:pPr>
            <a:r>
              <a:rPr lang="en-US" sz="2800" dirty="0">
                <a:solidFill>
                  <a:schemeClr val="bg1"/>
                </a:solidFill>
              </a:rPr>
              <a:t>Galatians 1:8-9 – “preach any other gospel”</a:t>
            </a:r>
          </a:p>
          <a:p>
            <a:pPr>
              <a:spcBef>
                <a:spcPts val="600"/>
              </a:spcBef>
              <a:buClr>
                <a:schemeClr val="bg1"/>
              </a:buClr>
              <a:buSzPct val="100000"/>
              <a:buFont typeface="Arial" panose="020B0604020202020204" pitchFamily="34" charset="0"/>
              <a:buChar char="•"/>
            </a:pPr>
            <a:r>
              <a:rPr lang="en-US" sz="2800" dirty="0">
                <a:solidFill>
                  <a:schemeClr val="bg1"/>
                </a:solidFill>
              </a:rPr>
              <a:t>We are to examine everything carefully</a:t>
            </a:r>
          </a:p>
          <a:p>
            <a:pPr lvl="1">
              <a:spcBef>
                <a:spcPts val="600"/>
              </a:spcBef>
              <a:buClr>
                <a:schemeClr val="bg1"/>
              </a:buClr>
              <a:buSzPct val="100000"/>
              <a:buFont typeface="Arial" panose="020B0604020202020204" pitchFamily="34" charset="0"/>
              <a:buChar char="•"/>
            </a:pPr>
            <a:r>
              <a:rPr lang="en-US" sz="2800" dirty="0">
                <a:solidFill>
                  <a:schemeClr val="bg1"/>
                </a:solidFill>
              </a:rPr>
              <a:t>I Thessalonians 5:21-22 – “Test all things”</a:t>
            </a:r>
          </a:p>
          <a:p>
            <a:pPr lvl="1">
              <a:spcBef>
                <a:spcPts val="600"/>
              </a:spcBef>
              <a:buClr>
                <a:schemeClr val="bg1"/>
              </a:buClr>
              <a:buSzPct val="100000"/>
              <a:buFont typeface="Arial" panose="020B0604020202020204" pitchFamily="34" charset="0"/>
              <a:buChar char="•"/>
            </a:pPr>
            <a:r>
              <a:rPr lang="en-US" sz="2800" dirty="0">
                <a:solidFill>
                  <a:schemeClr val="bg1"/>
                </a:solidFill>
              </a:rPr>
              <a:t>Including those things stated in the pulpit</a:t>
            </a:r>
          </a:p>
        </p:txBody>
      </p:sp>
    </p:spTree>
    <p:extLst>
      <p:ext uri="{BB962C8B-B14F-4D97-AF65-F5344CB8AC3E}">
        <p14:creationId xmlns:p14="http://schemas.microsoft.com/office/powerpoint/2010/main" val="249227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87977"/>
            <a:ext cx="8915400" cy="646331"/>
          </a:xfrm>
        </p:spPr>
        <p:txBody>
          <a:bodyPr wrap="square">
            <a:spAutoFit/>
          </a:bodyPr>
          <a:lstStyle/>
          <a:p>
            <a:r>
              <a:rPr lang="en-US" sz="3600" b="1" cap="none" dirty="0">
                <a:solidFill>
                  <a:schemeClr val="bg1"/>
                </a:solidFill>
              </a:rPr>
              <a:t>Everything we do must come from God</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5262979"/>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Churches have introduced unscriptural practices</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Excuses:</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It meets our needs</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It gets more people involved</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It brings in a lot of people</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It generates enthusiasm</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It allows us to get things done</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We really like it</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It keeps our young people’s interest</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It creates a warm, accepting environment</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These are not necessarily bad</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But we must have Book, Chapter, and Verse</a:t>
            </a:r>
          </a:p>
        </p:txBody>
      </p:sp>
    </p:spTree>
    <p:extLst>
      <p:ext uri="{BB962C8B-B14F-4D97-AF65-F5344CB8AC3E}">
        <p14:creationId xmlns:p14="http://schemas.microsoft.com/office/powerpoint/2010/main" val="29810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87977"/>
            <a:ext cx="8915400" cy="646331"/>
          </a:xfrm>
        </p:spPr>
        <p:txBody>
          <a:bodyPr wrap="square">
            <a:spAutoFit/>
          </a:bodyPr>
          <a:lstStyle/>
          <a:p>
            <a:r>
              <a:rPr lang="en-US" sz="3600" b="1" cap="none" dirty="0">
                <a:solidFill>
                  <a:schemeClr val="bg1"/>
                </a:solidFill>
              </a:rPr>
              <a:t>Everything we do must come from God</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4832092"/>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We must do what is right</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10:35 – “fears Him and works righteousness”</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We cannot cross the boundary of what’s allowed</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II John 9 – “… does not have God”</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There is only one way</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John 14:6 – “No one comes to the Father except through Me”</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There is no other authority</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4:12 – “… there is no other name under heaven …”</a:t>
            </a:r>
          </a:p>
        </p:txBody>
      </p:sp>
    </p:spTree>
    <p:extLst>
      <p:ext uri="{BB962C8B-B14F-4D97-AF65-F5344CB8AC3E}">
        <p14:creationId xmlns:p14="http://schemas.microsoft.com/office/powerpoint/2010/main" val="261295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457200" y="457200"/>
            <a:ext cx="6554867" cy="707886"/>
          </a:xfrm>
        </p:spPr>
        <p:txBody>
          <a:bodyPr>
            <a:spAutoFit/>
          </a:bodyPr>
          <a:lstStyle/>
          <a:p>
            <a:r>
              <a:rPr lang="en-US" sz="4000" b="1" cap="none" dirty="0">
                <a:solidFill>
                  <a:schemeClr val="bg1"/>
                </a:solidFill>
              </a:rPr>
              <a:t>I can be my own boss</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132334" y="1371600"/>
            <a:ext cx="8915400" cy="5216813"/>
          </a:xfrm>
        </p:spPr>
        <p:txBody>
          <a:bodyPr wrap="square">
            <a:spAutoFit/>
          </a:bodyPr>
          <a:lstStyle/>
          <a:p>
            <a:pPr>
              <a:spcBef>
                <a:spcPts val="0"/>
              </a:spcBef>
              <a:buClr>
                <a:schemeClr val="bg1"/>
              </a:buClr>
              <a:buSzPct val="100000"/>
              <a:buFont typeface="Arial" panose="020B0604020202020204" pitchFamily="34" charset="0"/>
              <a:buChar char="•"/>
            </a:pPr>
            <a:r>
              <a:rPr lang="en-US" sz="2800" dirty="0">
                <a:solidFill>
                  <a:schemeClr val="bg1"/>
                </a:solidFill>
              </a:rPr>
              <a:t>There is an appeal to not have to answer to anyone</a:t>
            </a:r>
          </a:p>
          <a:p>
            <a:pPr>
              <a:spcBef>
                <a:spcPts val="0"/>
              </a:spcBef>
              <a:buClr>
                <a:schemeClr val="bg1"/>
              </a:buClr>
              <a:buSzPct val="100000"/>
              <a:buFont typeface="Arial" panose="020B0604020202020204" pitchFamily="34" charset="0"/>
              <a:buChar char="•"/>
            </a:pPr>
            <a:r>
              <a:rPr lang="en-US" sz="2800" dirty="0">
                <a:solidFill>
                  <a:schemeClr val="bg1"/>
                </a:solidFill>
              </a:rPr>
              <a:t>This can be a slippery slope leading to destruction</a:t>
            </a:r>
          </a:p>
          <a:p>
            <a:pPr lvl="1">
              <a:spcBef>
                <a:spcPts val="0"/>
              </a:spcBef>
              <a:buClr>
                <a:schemeClr val="bg1"/>
              </a:buClr>
              <a:buSzPct val="100000"/>
              <a:buFont typeface="Arial" panose="020B0604020202020204" pitchFamily="34" charset="0"/>
              <a:buChar char="•"/>
            </a:pPr>
            <a:r>
              <a:rPr lang="en-US" sz="2800" dirty="0">
                <a:solidFill>
                  <a:schemeClr val="bg1"/>
                </a:solidFill>
              </a:rPr>
              <a:t>We see this in the time of the Judges</a:t>
            </a:r>
          </a:p>
          <a:p>
            <a:pPr lvl="2">
              <a:spcBef>
                <a:spcPts val="0"/>
              </a:spcBef>
              <a:buClr>
                <a:schemeClr val="bg1"/>
              </a:buClr>
              <a:buSzPct val="100000"/>
              <a:buFont typeface="Arial" panose="020B0604020202020204" pitchFamily="34" charset="0"/>
              <a:buChar char="•"/>
            </a:pPr>
            <a:r>
              <a:rPr lang="en-US" sz="2800" dirty="0">
                <a:solidFill>
                  <a:schemeClr val="bg1"/>
                </a:solidFill>
              </a:rPr>
              <a:t>Judges 21:25 – “everyone did what was right in his own eyes”</a:t>
            </a:r>
          </a:p>
          <a:p>
            <a:pPr lvl="2">
              <a:spcBef>
                <a:spcPts val="0"/>
              </a:spcBef>
              <a:buClr>
                <a:schemeClr val="bg1"/>
              </a:buClr>
              <a:buSzPct val="100000"/>
              <a:buFont typeface="Arial" panose="020B0604020202020204" pitchFamily="34" charset="0"/>
              <a:buChar char="•"/>
            </a:pPr>
            <a:r>
              <a:rPr lang="en-US" sz="2800" dirty="0">
                <a:solidFill>
                  <a:schemeClr val="bg1"/>
                </a:solidFill>
              </a:rPr>
              <a:t>Their behavior went from bad to worse to wretched</a:t>
            </a:r>
          </a:p>
          <a:p>
            <a:pPr lvl="1">
              <a:spcBef>
                <a:spcPts val="0"/>
              </a:spcBef>
              <a:buClr>
                <a:schemeClr val="bg1"/>
              </a:buClr>
              <a:buSzPct val="100000"/>
              <a:buFont typeface="Arial" panose="020B0604020202020204" pitchFamily="34" charset="0"/>
              <a:buChar char="•"/>
            </a:pPr>
            <a:r>
              <a:rPr lang="en-US" sz="2800" dirty="0">
                <a:solidFill>
                  <a:schemeClr val="bg1"/>
                </a:solidFill>
              </a:rPr>
              <a:t>It remains popular with young adults … rebel against limits</a:t>
            </a:r>
          </a:p>
        </p:txBody>
      </p:sp>
    </p:spTree>
    <p:extLst>
      <p:ext uri="{BB962C8B-B14F-4D97-AF65-F5344CB8AC3E}">
        <p14:creationId xmlns:p14="http://schemas.microsoft.com/office/powerpoint/2010/main" val="351910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Those in power have different ideas</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132334" y="1371600"/>
            <a:ext cx="8915400" cy="4785926"/>
          </a:xfrm>
        </p:spPr>
        <p:txBody>
          <a:bodyPr wrap="square">
            <a:spAutoFit/>
          </a:bodyPr>
          <a:lstStyle/>
          <a:p>
            <a:pPr>
              <a:spcBef>
                <a:spcPts val="0"/>
              </a:spcBef>
              <a:buClr>
                <a:schemeClr val="bg1"/>
              </a:buClr>
              <a:buSzPct val="100000"/>
              <a:buFont typeface="Arial" panose="020B0604020202020204" pitchFamily="34" charset="0"/>
              <a:buChar char="•"/>
            </a:pPr>
            <a:r>
              <a:rPr lang="en-US" sz="2800" dirty="0">
                <a:solidFill>
                  <a:schemeClr val="bg1"/>
                </a:solidFill>
              </a:rPr>
              <a:t>People in power tend to want to hold onto it</a:t>
            </a:r>
          </a:p>
          <a:p>
            <a:pPr>
              <a:spcBef>
                <a:spcPts val="0"/>
              </a:spcBef>
              <a:buClr>
                <a:schemeClr val="bg1"/>
              </a:buClr>
              <a:buSzPct val="100000"/>
              <a:buFont typeface="Arial" panose="020B0604020202020204" pitchFamily="34" charset="0"/>
              <a:buChar char="•"/>
            </a:pPr>
            <a:r>
              <a:rPr lang="en-US" sz="2800" dirty="0">
                <a:solidFill>
                  <a:schemeClr val="bg1"/>
                </a:solidFill>
              </a:rPr>
              <a:t>The Jewish rulers demanded to know the authority of the apostles to teach their doctrine</a:t>
            </a:r>
          </a:p>
          <a:p>
            <a:pPr lvl="1">
              <a:spcBef>
                <a:spcPts val="0"/>
              </a:spcBef>
              <a:buClr>
                <a:schemeClr val="bg1"/>
              </a:buClr>
              <a:buSzPct val="100000"/>
              <a:buFont typeface="Arial" panose="020B0604020202020204" pitchFamily="34" charset="0"/>
              <a:buChar char="•"/>
            </a:pPr>
            <a:r>
              <a:rPr lang="en-US" sz="2800" dirty="0">
                <a:solidFill>
                  <a:schemeClr val="bg1"/>
                </a:solidFill>
              </a:rPr>
              <a:t>Acts 4:5-7 – “By what power or by what name have you done this?”</a:t>
            </a:r>
          </a:p>
          <a:p>
            <a:pPr>
              <a:spcBef>
                <a:spcPts val="0"/>
              </a:spcBef>
              <a:buClr>
                <a:schemeClr val="bg1"/>
              </a:buClr>
              <a:buSzPct val="100000"/>
              <a:buFont typeface="Arial" panose="020B0604020202020204" pitchFamily="34" charset="0"/>
              <a:buChar char="•"/>
            </a:pPr>
            <a:r>
              <a:rPr lang="en-US" sz="2800" dirty="0">
                <a:solidFill>
                  <a:schemeClr val="bg1"/>
                </a:solidFill>
              </a:rPr>
              <a:t>What were they asking?</a:t>
            </a:r>
          </a:p>
          <a:p>
            <a:pPr lvl="1">
              <a:spcBef>
                <a:spcPts val="0"/>
              </a:spcBef>
              <a:buClr>
                <a:schemeClr val="bg1"/>
              </a:buClr>
              <a:buSzPct val="100000"/>
              <a:buFont typeface="Arial" panose="020B0604020202020204" pitchFamily="34" charset="0"/>
              <a:buChar char="•"/>
            </a:pPr>
            <a:r>
              <a:rPr lang="en-US" sz="2800" dirty="0">
                <a:solidFill>
                  <a:schemeClr val="bg1"/>
                </a:solidFill>
              </a:rPr>
              <a:t>Power (definition) – “</a:t>
            </a:r>
            <a:r>
              <a:rPr lang="en-US" sz="2800" i="1" dirty="0" err="1">
                <a:solidFill>
                  <a:schemeClr val="bg1"/>
                </a:solidFill>
              </a:rPr>
              <a:t>dunamei</a:t>
            </a:r>
            <a:r>
              <a:rPr lang="en-US" sz="2800" dirty="0">
                <a:solidFill>
                  <a:schemeClr val="bg1"/>
                </a:solidFill>
              </a:rPr>
              <a:t> – force, strength, power … ultimately, authority”</a:t>
            </a:r>
          </a:p>
          <a:p>
            <a:pPr lvl="2">
              <a:spcBef>
                <a:spcPts val="0"/>
              </a:spcBef>
              <a:buClr>
                <a:schemeClr val="bg1"/>
              </a:buClr>
              <a:buSzPct val="100000"/>
              <a:buFont typeface="Arial" panose="020B0604020202020204" pitchFamily="34" charset="0"/>
              <a:buChar char="•"/>
            </a:pPr>
            <a:r>
              <a:rPr lang="en-US" sz="2800" dirty="0">
                <a:solidFill>
                  <a:schemeClr val="bg1"/>
                </a:solidFill>
              </a:rPr>
              <a:t>Authority (definition) – “</a:t>
            </a:r>
            <a:r>
              <a:rPr lang="en-US" sz="2800" i="1" dirty="0" err="1">
                <a:solidFill>
                  <a:schemeClr val="bg1"/>
                </a:solidFill>
              </a:rPr>
              <a:t>exousia</a:t>
            </a:r>
            <a:r>
              <a:rPr lang="en-US" sz="2800" dirty="0">
                <a:solidFill>
                  <a:schemeClr val="bg1"/>
                </a:solidFill>
              </a:rPr>
              <a:t> – authority, right, power”</a:t>
            </a:r>
          </a:p>
        </p:txBody>
      </p:sp>
    </p:spTree>
    <p:extLst>
      <p:ext uri="{BB962C8B-B14F-4D97-AF65-F5344CB8AC3E}">
        <p14:creationId xmlns:p14="http://schemas.microsoft.com/office/powerpoint/2010/main" val="330408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Those in power have different ideas</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132334" y="1371600"/>
            <a:ext cx="8915400" cy="4431983"/>
          </a:xfrm>
        </p:spPr>
        <p:txBody>
          <a:bodyPr wrap="square">
            <a:spAutoFit/>
          </a:bodyPr>
          <a:lstStyle/>
          <a:p>
            <a:pPr>
              <a:spcBef>
                <a:spcPts val="0"/>
              </a:spcBef>
              <a:buClr>
                <a:schemeClr val="bg1"/>
              </a:buClr>
              <a:buSzPct val="100000"/>
              <a:buFont typeface="Arial" panose="020B0604020202020204" pitchFamily="34" charset="0"/>
              <a:buChar char="•"/>
            </a:pPr>
            <a:r>
              <a:rPr lang="en-US" sz="2800" dirty="0">
                <a:solidFill>
                  <a:schemeClr val="bg1"/>
                </a:solidFill>
              </a:rPr>
              <a:t>What were they asking?</a:t>
            </a:r>
          </a:p>
          <a:p>
            <a:pPr lvl="1">
              <a:spcBef>
                <a:spcPts val="0"/>
              </a:spcBef>
              <a:buClr>
                <a:schemeClr val="bg1"/>
              </a:buClr>
              <a:buSzPct val="100000"/>
              <a:buFont typeface="Arial" panose="020B0604020202020204" pitchFamily="34" charset="0"/>
              <a:buChar char="•"/>
            </a:pPr>
            <a:r>
              <a:rPr lang="en-US" sz="2800" dirty="0">
                <a:solidFill>
                  <a:schemeClr val="bg1"/>
                </a:solidFill>
              </a:rPr>
              <a:t>By what power …</a:t>
            </a:r>
          </a:p>
          <a:p>
            <a:pPr lvl="2">
              <a:spcBef>
                <a:spcPts val="0"/>
              </a:spcBef>
              <a:buClr>
                <a:schemeClr val="bg1"/>
              </a:buClr>
              <a:buSzPct val="100000"/>
              <a:buFont typeface="Arial" panose="020B0604020202020204" pitchFamily="34" charset="0"/>
              <a:buChar char="•"/>
            </a:pPr>
            <a:r>
              <a:rPr lang="en-US" sz="2800" dirty="0">
                <a:solidFill>
                  <a:schemeClr val="bg1"/>
                </a:solidFill>
              </a:rPr>
              <a:t>Apostles’ power could not have originated in men</a:t>
            </a:r>
          </a:p>
          <a:p>
            <a:pPr lvl="2">
              <a:spcBef>
                <a:spcPts val="0"/>
              </a:spcBef>
              <a:buClr>
                <a:schemeClr val="bg1"/>
              </a:buClr>
              <a:buSzPct val="100000"/>
              <a:buFont typeface="Arial" panose="020B0604020202020204" pitchFamily="34" charset="0"/>
              <a:buChar char="•"/>
            </a:pPr>
            <a:r>
              <a:rPr lang="en-US" sz="2800" dirty="0">
                <a:solidFill>
                  <a:schemeClr val="bg1"/>
                </a:solidFill>
              </a:rPr>
              <a:t>Jesus demonstrated power that could only originate with God</a:t>
            </a:r>
          </a:p>
          <a:p>
            <a:pPr lvl="3">
              <a:spcBef>
                <a:spcPts val="0"/>
              </a:spcBef>
              <a:buClr>
                <a:schemeClr val="bg1"/>
              </a:buClr>
              <a:buSzPct val="100000"/>
              <a:buFont typeface="Arial" panose="020B0604020202020204" pitchFamily="34" charset="0"/>
              <a:buChar char="•"/>
            </a:pPr>
            <a:r>
              <a:rPr lang="en-US" sz="2800" dirty="0">
                <a:solidFill>
                  <a:schemeClr val="bg1"/>
                </a:solidFill>
              </a:rPr>
              <a:t>Acts 2:22 – “attested by God to you …”</a:t>
            </a:r>
          </a:p>
          <a:p>
            <a:pPr lvl="2">
              <a:spcBef>
                <a:spcPts val="0"/>
              </a:spcBef>
              <a:buClr>
                <a:schemeClr val="bg1"/>
              </a:buClr>
              <a:buSzPct val="100000"/>
              <a:buFont typeface="Arial" panose="020B0604020202020204" pitchFamily="34" charset="0"/>
              <a:buChar char="•"/>
            </a:pPr>
            <a:r>
              <a:rPr lang="en-US" sz="2800" dirty="0">
                <a:solidFill>
                  <a:schemeClr val="bg1"/>
                </a:solidFill>
              </a:rPr>
              <a:t>It meant God was backing Jesus</a:t>
            </a:r>
          </a:p>
          <a:p>
            <a:pPr lvl="3">
              <a:spcBef>
                <a:spcPts val="0"/>
              </a:spcBef>
              <a:buClr>
                <a:schemeClr val="bg1"/>
              </a:buClr>
              <a:buSzPct val="100000"/>
              <a:buFont typeface="Arial" panose="020B0604020202020204" pitchFamily="34" charset="0"/>
              <a:buChar char="•"/>
            </a:pPr>
            <a:r>
              <a:rPr lang="en-US" sz="2800" dirty="0">
                <a:solidFill>
                  <a:schemeClr val="bg1"/>
                </a:solidFill>
              </a:rPr>
              <a:t>John 3:2 – “… unless God is with him …”</a:t>
            </a:r>
          </a:p>
        </p:txBody>
      </p:sp>
    </p:spTree>
    <p:extLst>
      <p:ext uri="{BB962C8B-B14F-4D97-AF65-F5344CB8AC3E}">
        <p14:creationId xmlns:p14="http://schemas.microsoft.com/office/powerpoint/2010/main" val="21929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Those in power have different ideas</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548574"/>
            <a:ext cx="9011666" cy="4431983"/>
          </a:xfrm>
        </p:spPr>
        <p:txBody>
          <a:bodyPr wrap="square">
            <a:spAutoFit/>
          </a:bodyPr>
          <a:lstStyle/>
          <a:p>
            <a:pPr>
              <a:spcBef>
                <a:spcPts val="0"/>
              </a:spcBef>
              <a:buClr>
                <a:schemeClr val="bg1"/>
              </a:buClr>
              <a:buSzPct val="100000"/>
              <a:buFont typeface="Arial" panose="020B0604020202020204" pitchFamily="34" charset="0"/>
              <a:buChar char="•"/>
            </a:pPr>
            <a:r>
              <a:rPr lang="en-US" sz="2800" dirty="0">
                <a:solidFill>
                  <a:schemeClr val="bg1"/>
                </a:solidFill>
              </a:rPr>
              <a:t>What were they asking?</a:t>
            </a:r>
          </a:p>
          <a:p>
            <a:pPr lvl="1">
              <a:spcBef>
                <a:spcPts val="0"/>
              </a:spcBef>
              <a:buClr>
                <a:schemeClr val="bg1"/>
              </a:buClr>
              <a:buSzPct val="100000"/>
              <a:buFont typeface="Arial" panose="020B0604020202020204" pitchFamily="34" charset="0"/>
              <a:buChar char="•"/>
            </a:pPr>
            <a:r>
              <a:rPr lang="en-US" sz="2800" dirty="0">
                <a:solidFill>
                  <a:schemeClr val="bg1"/>
                </a:solidFill>
              </a:rPr>
              <a:t>By what power …</a:t>
            </a:r>
          </a:p>
          <a:p>
            <a:pPr lvl="2">
              <a:spcBef>
                <a:spcPts val="0"/>
              </a:spcBef>
              <a:buClr>
                <a:schemeClr val="bg1"/>
              </a:buClr>
              <a:buSzPct val="100000"/>
              <a:buFont typeface="Arial" panose="020B0604020202020204" pitchFamily="34" charset="0"/>
              <a:buChar char="•"/>
            </a:pPr>
            <a:r>
              <a:rPr lang="en-US" sz="2800" dirty="0">
                <a:solidFill>
                  <a:schemeClr val="bg1"/>
                </a:solidFill>
              </a:rPr>
              <a:t>Jesus had promised His apostles power</a:t>
            </a:r>
          </a:p>
          <a:p>
            <a:pPr lvl="3">
              <a:spcBef>
                <a:spcPts val="0"/>
              </a:spcBef>
              <a:buClr>
                <a:schemeClr val="bg1"/>
              </a:buClr>
              <a:buSzPct val="100000"/>
              <a:buFont typeface="Arial" panose="020B0604020202020204" pitchFamily="34" charset="0"/>
              <a:buChar char="•"/>
            </a:pPr>
            <a:r>
              <a:rPr lang="en-US" sz="2800" dirty="0">
                <a:solidFill>
                  <a:schemeClr val="bg1"/>
                </a:solidFill>
              </a:rPr>
              <a:t>Acts 1:8 – “… you shall receive power …”</a:t>
            </a:r>
          </a:p>
          <a:p>
            <a:pPr lvl="2">
              <a:spcBef>
                <a:spcPts val="0"/>
              </a:spcBef>
              <a:buClr>
                <a:schemeClr val="bg1"/>
              </a:buClr>
              <a:buSzPct val="100000"/>
              <a:buFont typeface="Arial" panose="020B0604020202020204" pitchFamily="34" charset="0"/>
              <a:buChar char="•"/>
            </a:pPr>
            <a:r>
              <a:rPr lang="en-US" sz="2800" dirty="0">
                <a:solidFill>
                  <a:schemeClr val="bg1"/>
                </a:solidFill>
              </a:rPr>
              <a:t>They preached with power</a:t>
            </a:r>
          </a:p>
          <a:p>
            <a:pPr lvl="3">
              <a:spcBef>
                <a:spcPts val="0"/>
              </a:spcBef>
              <a:buClr>
                <a:schemeClr val="bg1"/>
              </a:buClr>
              <a:buSzPct val="100000"/>
              <a:buFont typeface="Arial" panose="020B0604020202020204" pitchFamily="34" charset="0"/>
              <a:buChar char="•"/>
            </a:pPr>
            <a:r>
              <a:rPr lang="en-US" sz="2800" dirty="0">
                <a:solidFill>
                  <a:schemeClr val="bg1"/>
                </a:solidFill>
              </a:rPr>
              <a:t>I Corinthians 2:1-5 – “in the power of God”</a:t>
            </a:r>
          </a:p>
          <a:p>
            <a:pPr lvl="2">
              <a:spcBef>
                <a:spcPts val="0"/>
              </a:spcBef>
              <a:buClr>
                <a:schemeClr val="bg1"/>
              </a:buClr>
              <a:buSzPct val="100000"/>
              <a:buFont typeface="Arial" panose="020B0604020202020204" pitchFamily="34" charset="0"/>
              <a:buChar char="•"/>
            </a:pPr>
            <a:r>
              <a:rPr lang="en-US" sz="2800" dirty="0">
                <a:solidFill>
                  <a:schemeClr val="bg1"/>
                </a:solidFill>
              </a:rPr>
              <a:t>The Jewish leaders were asking who is the authority behind the miracles they were doing</a:t>
            </a:r>
          </a:p>
        </p:txBody>
      </p:sp>
    </p:spTree>
    <p:extLst>
      <p:ext uri="{BB962C8B-B14F-4D97-AF65-F5344CB8AC3E}">
        <p14:creationId xmlns:p14="http://schemas.microsoft.com/office/powerpoint/2010/main" val="164673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Those in power have different ideas</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4508927"/>
          </a:xfrm>
        </p:spPr>
        <p:txBody>
          <a:bodyPr wrap="square">
            <a:spAutoFit/>
          </a:bodyPr>
          <a:lstStyle/>
          <a:p>
            <a:pPr>
              <a:spcBef>
                <a:spcPts val="0"/>
              </a:spcBef>
              <a:buClr>
                <a:schemeClr val="bg1"/>
              </a:buClr>
              <a:buSzPct val="100000"/>
              <a:buFont typeface="Arial" panose="020B0604020202020204" pitchFamily="34" charset="0"/>
              <a:buChar char="•"/>
            </a:pPr>
            <a:r>
              <a:rPr lang="en-US" sz="2800" dirty="0">
                <a:solidFill>
                  <a:schemeClr val="bg1"/>
                </a:solidFill>
              </a:rPr>
              <a:t>What were they asking?</a:t>
            </a:r>
          </a:p>
          <a:p>
            <a:pPr lvl="1">
              <a:spcBef>
                <a:spcPts val="0"/>
              </a:spcBef>
              <a:buClr>
                <a:schemeClr val="bg1"/>
              </a:buClr>
              <a:buSzPct val="100000"/>
              <a:buFont typeface="Arial" panose="020B0604020202020204" pitchFamily="34" charset="0"/>
              <a:buChar char="•"/>
            </a:pPr>
            <a:r>
              <a:rPr lang="en-US" sz="2800" dirty="0">
                <a:solidFill>
                  <a:schemeClr val="bg1"/>
                </a:solidFill>
              </a:rPr>
              <a:t>By what power</a:t>
            </a:r>
          </a:p>
          <a:p>
            <a:pPr lvl="1">
              <a:spcBef>
                <a:spcPts val="0"/>
              </a:spcBef>
              <a:buClr>
                <a:schemeClr val="bg1"/>
              </a:buClr>
              <a:buSzPct val="100000"/>
              <a:buFont typeface="Arial" panose="020B0604020202020204" pitchFamily="34" charset="0"/>
              <a:buChar char="•"/>
            </a:pPr>
            <a:r>
              <a:rPr lang="en-US" sz="2800" dirty="0">
                <a:solidFill>
                  <a:schemeClr val="bg1"/>
                </a:solidFill>
              </a:rPr>
              <a:t>By what name</a:t>
            </a:r>
          </a:p>
          <a:p>
            <a:pPr lvl="2">
              <a:spcBef>
                <a:spcPts val="0"/>
              </a:spcBef>
              <a:buClr>
                <a:schemeClr val="bg1"/>
              </a:buClr>
              <a:buSzPct val="100000"/>
              <a:buFont typeface="Arial" panose="020B0604020202020204" pitchFamily="34" charset="0"/>
              <a:buChar char="•"/>
            </a:pPr>
            <a:r>
              <a:rPr lang="en-US" sz="2800" dirty="0">
                <a:solidFill>
                  <a:schemeClr val="bg1"/>
                </a:solidFill>
              </a:rPr>
              <a:t>What authority was backing their teaching</a:t>
            </a:r>
          </a:p>
          <a:p>
            <a:pPr lvl="2">
              <a:spcBef>
                <a:spcPts val="0"/>
              </a:spcBef>
              <a:buClr>
                <a:schemeClr val="bg1"/>
              </a:buClr>
              <a:buSzPct val="100000"/>
              <a:buFont typeface="Arial" panose="020B0604020202020204" pitchFamily="34" charset="0"/>
              <a:buChar char="•"/>
            </a:pPr>
            <a:r>
              <a:rPr lang="en-US" sz="2800" dirty="0">
                <a:solidFill>
                  <a:schemeClr val="bg1"/>
                </a:solidFill>
              </a:rPr>
              <a:t>Jesus stated that He came with the authority of His Father</a:t>
            </a:r>
          </a:p>
          <a:p>
            <a:pPr lvl="3">
              <a:spcBef>
                <a:spcPts val="0"/>
              </a:spcBef>
              <a:buClr>
                <a:schemeClr val="bg1"/>
              </a:buClr>
              <a:buSzPct val="100000"/>
              <a:buFont typeface="Arial" panose="020B0604020202020204" pitchFamily="34" charset="0"/>
              <a:buChar char="•"/>
            </a:pPr>
            <a:r>
              <a:rPr lang="en-US" sz="2800" dirty="0">
                <a:solidFill>
                  <a:schemeClr val="bg1"/>
                </a:solidFill>
              </a:rPr>
              <a:t>John 5:31-47 – “… in My Father's name”</a:t>
            </a:r>
          </a:p>
          <a:p>
            <a:pPr lvl="4">
              <a:spcBef>
                <a:spcPts val="0"/>
              </a:spcBef>
              <a:buClr>
                <a:schemeClr val="bg1"/>
              </a:buClr>
              <a:buSzPct val="100000"/>
              <a:buFont typeface="Arial" panose="020B0604020202020204" pitchFamily="34" charset="0"/>
              <a:buChar char="•"/>
            </a:pPr>
            <a:r>
              <a:rPr lang="en-US" sz="2800" dirty="0">
                <a:solidFill>
                  <a:schemeClr val="bg1"/>
                </a:solidFill>
              </a:rPr>
              <a:t>Some claim authority in themselves</a:t>
            </a:r>
          </a:p>
          <a:p>
            <a:pPr lvl="4">
              <a:spcBef>
                <a:spcPts val="0"/>
              </a:spcBef>
              <a:buClr>
                <a:schemeClr val="bg1"/>
              </a:buClr>
              <a:buSzPct val="100000"/>
              <a:buFont typeface="Arial" panose="020B0604020202020204" pitchFamily="34" charset="0"/>
              <a:buChar char="•"/>
            </a:pPr>
            <a:r>
              <a:rPr lang="en-US" sz="2800" dirty="0">
                <a:solidFill>
                  <a:schemeClr val="bg1"/>
                </a:solidFill>
              </a:rPr>
              <a:t>Not a single miracle to back them up</a:t>
            </a:r>
          </a:p>
        </p:txBody>
      </p:sp>
    </p:spTree>
    <p:extLst>
      <p:ext uri="{BB962C8B-B14F-4D97-AF65-F5344CB8AC3E}">
        <p14:creationId xmlns:p14="http://schemas.microsoft.com/office/powerpoint/2010/main" val="172036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Those in power have different ideas</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5262979"/>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What were they asking?</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By what power</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By what name</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Jesus promised the disciples they would act with His delegated authority</a:t>
            </a:r>
          </a:p>
          <a:p>
            <a:pPr lvl="3">
              <a:spcBef>
                <a:spcPts val="0"/>
              </a:spcBef>
              <a:spcAft>
                <a:spcPts val="0"/>
              </a:spcAft>
              <a:buClr>
                <a:schemeClr val="bg1"/>
              </a:buClr>
              <a:buSzPct val="100000"/>
              <a:buFont typeface="Arial" panose="020B0604020202020204" pitchFamily="34" charset="0"/>
              <a:buChar char="•"/>
            </a:pPr>
            <a:r>
              <a:rPr lang="en-US" sz="2800" dirty="0">
                <a:solidFill>
                  <a:schemeClr val="bg1"/>
                </a:solidFill>
              </a:rPr>
              <a:t>Mark 16:17 – “these signs will follow those”</a:t>
            </a:r>
          </a:p>
          <a:p>
            <a:pPr lvl="3">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 apostles were to appeal to His authority</a:t>
            </a:r>
          </a:p>
          <a:p>
            <a:pPr lvl="4">
              <a:spcBef>
                <a:spcPts val="0"/>
              </a:spcBef>
              <a:spcAft>
                <a:spcPts val="0"/>
              </a:spcAft>
              <a:buClr>
                <a:schemeClr val="bg1"/>
              </a:buClr>
              <a:buSzPct val="100000"/>
              <a:buFont typeface="Arial" panose="020B0604020202020204" pitchFamily="34" charset="0"/>
              <a:buChar char="•"/>
            </a:pPr>
            <a:r>
              <a:rPr lang="en-US" sz="2800" dirty="0">
                <a:solidFill>
                  <a:schemeClr val="bg1"/>
                </a:solidFill>
              </a:rPr>
              <a:t>John 14:11-14 – “If you ask anything in My name”</a:t>
            </a:r>
          </a:p>
          <a:p>
            <a:pPr lvl="3">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 Jewish leaders asked who gave them the right to teach these things</a:t>
            </a:r>
          </a:p>
        </p:txBody>
      </p:sp>
    </p:spTree>
    <p:extLst>
      <p:ext uri="{BB962C8B-B14F-4D97-AF65-F5344CB8AC3E}">
        <p14:creationId xmlns:p14="http://schemas.microsoft.com/office/powerpoint/2010/main" val="4026284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Those in power have different ideas</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4"/>
            <a:ext cx="9011666" cy="5262979"/>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What were they asking?</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By what power</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By what name</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 answer was “Jesus”</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4:10 – “by the name of Jesus Christ”</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 apostles were acting as Jesus had authorized</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Simon the sorcerer meets Peter/John</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8:17-19 – “he offered them money”</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Authority: “</a:t>
            </a:r>
            <a:r>
              <a:rPr lang="en-US" sz="2800" i="1" dirty="0" err="1">
                <a:solidFill>
                  <a:schemeClr val="bg1"/>
                </a:solidFill>
              </a:rPr>
              <a:t>exousia</a:t>
            </a:r>
            <a:r>
              <a:rPr lang="en-US" sz="2800" dirty="0">
                <a:solidFill>
                  <a:schemeClr val="bg1"/>
                </a:solidFill>
              </a:rPr>
              <a:t> – authority, right, power”</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Authority is not bought, it is granted</a:t>
            </a:r>
          </a:p>
          <a:p>
            <a:pPr lvl="3">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8:20-23 – “… the gift of God …”</a:t>
            </a:r>
          </a:p>
        </p:txBody>
      </p:sp>
    </p:spTree>
    <p:extLst>
      <p:ext uri="{BB962C8B-B14F-4D97-AF65-F5344CB8AC3E}">
        <p14:creationId xmlns:p14="http://schemas.microsoft.com/office/powerpoint/2010/main" val="2971469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81D-C66D-697B-ECBA-83C0C5598353}"/>
              </a:ext>
            </a:extLst>
          </p:cNvPr>
          <p:cNvSpPr>
            <a:spLocks noGrp="1"/>
          </p:cNvSpPr>
          <p:nvPr>
            <p:ph type="title"/>
          </p:nvPr>
        </p:nvSpPr>
        <p:spPr>
          <a:xfrm>
            <a:off x="144374" y="457200"/>
            <a:ext cx="8915400" cy="707886"/>
          </a:xfrm>
        </p:spPr>
        <p:txBody>
          <a:bodyPr wrap="square">
            <a:spAutoFit/>
          </a:bodyPr>
          <a:lstStyle/>
          <a:p>
            <a:r>
              <a:rPr lang="en-US" sz="4000" b="1" cap="none" dirty="0">
                <a:solidFill>
                  <a:schemeClr val="bg1"/>
                </a:solidFill>
              </a:rPr>
              <a:t>The need for authority</a:t>
            </a:r>
          </a:p>
        </p:txBody>
      </p:sp>
      <p:sp>
        <p:nvSpPr>
          <p:cNvPr id="3" name="Content Placeholder 2">
            <a:extLst>
              <a:ext uri="{FF2B5EF4-FFF2-40B4-BE49-F238E27FC236}">
                <a16:creationId xmlns:a16="http://schemas.microsoft.com/office/drawing/2014/main" id="{EF096FCB-9BE7-F9C4-FA60-B4AA1CCE06EA}"/>
              </a:ext>
            </a:extLst>
          </p:cNvPr>
          <p:cNvSpPr>
            <a:spLocks noGrp="1"/>
          </p:cNvSpPr>
          <p:nvPr>
            <p:ph idx="1"/>
          </p:nvPr>
        </p:nvSpPr>
        <p:spPr>
          <a:xfrm>
            <a:off x="72174" y="1371600"/>
            <a:ext cx="9011666" cy="5324535"/>
          </a:xfrm>
        </p:spPr>
        <p:txBody>
          <a:bodyPr wrap="square">
            <a:spAutoFit/>
          </a:bodyPr>
          <a:lstStyle/>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Rest Stop</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Principles of authority replaced with emotional, irrational desires to do as one pleases</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Selfishness, pride, evil desires</a:t>
            </a:r>
          </a:p>
          <a:p>
            <a:pPr>
              <a:spcBef>
                <a:spcPts val="0"/>
              </a:spcBef>
              <a:spcAft>
                <a:spcPts val="0"/>
              </a:spcAft>
              <a:buClr>
                <a:schemeClr val="bg1"/>
              </a:buClr>
              <a:buSzPct val="100000"/>
              <a:buFont typeface="Arial" panose="020B0604020202020204" pitchFamily="34" charset="0"/>
              <a:buChar char="•"/>
            </a:pPr>
            <a:r>
              <a:rPr lang="en-US" sz="2800" dirty="0">
                <a:solidFill>
                  <a:schemeClr val="bg1"/>
                </a:solidFill>
              </a:rPr>
              <a:t>Salvation can only be gained through the one authorized to give it</a:t>
            </a:r>
          </a:p>
          <a:p>
            <a:pPr lvl="1">
              <a:spcBef>
                <a:spcPts val="0"/>
              </a:spcBef>
              <a:spcAft>
                <a:spcPts val="0"/>
              </a:spcAft>
              <a:buClr>
                <a:schemeClr val="bg1"/>
              </a:buClr>
              <a:buSzPct val="100000"/>
              <a:buFont typeface="Arial" panose="020B0604020202020204" pitchFamily="34" charset="0"/>
              <a:buChar char="•"/>
            </a:pPr>
            <a:r>
              <a:rPr lang="en-US" sz="2800" dirty="0">
                <a:solidFill>
                  <a:schemeClr val="bg1"/>
                </a:solidFill>
              </a:rPr>
              <a:t>Acts 4:12 – “there is no other name …”</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There is no authority other than Jesus</a:t>
            </a:r>
          </a:p>
          <a:p>
            <a:pPr lvl="2">
              <a:spcBef>
                <a:spcPts val="0"/>
              </a:spcBef>
              <a:spcAft>
                <a:spcPts val="0"/>
              </a:spcAft>
              <a:buClr>
                <a:schemeClr val="bg1"/>
              </a:buClr>
              <a:buSzPct val="100000"/>
              <a:buFont typeface="Arial" panose="020B0604020202020204" pitchFamily="34" charset="0"/>
              <a:buChar char="•"/>
            </a:pPr>
            <a:r>
              <a:rPr lang="en-US" sz="2800" dirty="0">
                <a:solidFill>
                  <a:schemeClr val="bg1"/>
                </a:solidFill>
              </a:rPr>
              <a:t>Jesus inherited a more excellent authority</a:t>
            </a:r>
          </a:p>
          <a:p>
            <a:pPr lvl="3">
              <a:spcBef>
                <a:spcPts val="0"/>
              </a:spcBef>
              <a:spcAft>
                <a:spcPts val="0"/>
              </a:spcAft>
              <a:buClr>
                <a:schemeClr val="bg1"/>
              </a:buClr>
              <a:buSzPct val="100000"/>
              <a:buFont typeface="Arial" panose="020B0604020202020204" pitchFamily="34" charset="0"/>
              <a:buChar char="•"/>
            </a:pPr>
            <a:r>
              <a:rPr lang="en-US" sz="2800" dirty="0">
                <a:solidFill>
                  <a:schemeClr val="bg1"/>
                </a:solidFill>
              </a:rPr>
              <a:t>Hebrews 1:4-6 – “a more excellent name”</a:t>
            </a:r>
          </a:p>
          <a:p>
            <a:pPr lvl="2">
              <a:spcBef>
                <a:spcPts val="0"/>
              </a:spcBef>
              <a:spcAft>
                <a:spcPts val="0"/>
              </a:spcAft>
              <a:buClr>
                <a:schemeClr val="bg1"/>
              </a:buClr>
              <a:buSzPct val="100000"/>
              <a:buFont typeface="Arial" panose="020B0604020202020204" pitchFamily="34" charset="0"/>
              <a:buChar char="•"/>
            </a:pPr>
            <a:r>
              <a:rPr lang="en-US" sz="3000" dirty="0">
                <a:solidFill>
                  <a:schemeClr val="bg1"/>
                </a:solidFill>
              </a:rPr>
              <a:t>Jesus has the highest authority</a:t>
            </a:r>
          </a:p>
          <a:p>
            <a:pPr lvl="3">
              <a:spcBef>
                <a:spcPts val="0"/>
              </a:spcBef>
              <a:spcAft>
                <a:spcPts val="0"/>
              </a:spcAft>
              <a:buClr>
                <a:schemeClr val="bg1"/>
              </a:buClr>
              <a:buSzPct val="100000"/>
              <a:buFont typeface="Arial" panose="020B0604020202020204" pitchFamily="34" charset="0"/>
              <a:buChar char="•"/>
            </a:pPr>
            <a:r>
              <a:rPr lang="en-US" sz="2800" dirty="0">
                <a:solidFill>
                  <a:schemeClr val="bg1"/>
                </a:solidFill>
              </a:rPr>
              <a:t>Philippians 2:9-11 – “above every name”</a:t>
            </a:r>
          </a:p>
        </p:txBody>
      </p:sp>
    </p:spTree>
    <p:extLst>
      <p:ext uri="{BB962C8B-B14F-4D97-AF65-F5344CB8AC3E}">
        <p14:creationId xmlns:p14="http://schemas.microsoft.com/office/powerpoint/2010/main" val="3384182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477</TotalTime>
  <Words>3818</Words>
  <Application>Microsoft Office PowerPoint</Application>
  <PresentationFormat>On-screen Show (4:3)</PresentationFormat>
  <Paragraphs>245</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Century Gothic</vt:lpstr>
      <vt:lpstr>Wingdings 3</vt:lpstr>
      <vt:lpstr>Slice</vt:lpstr>
      <vt:lpstr>By What Authority?</vt:lpstr>
      <vt:lpstr>I can be my own boss</vt:lpstr>
      <vt:lpstr>Those in power have different ideas</vt:lpstr>
      <vt:lpstr>Those in power have different ideas</vt:lpstr>
      <vt:lpstr>Those in power have different ideas</vt:lpstr>
      <vt:lpstr>Those in power have different ideas</vt:lpstr>
      <vt:lpstr>Those in power have different ideas</vt:lpstr>
      <vt:lpstr>Those in power have different ideas</vt:lpstr>
      <vt:lpstr>The need for authority</vt:lpstr>
      <vt:lpstr>The need for authority</vt:lpstr>
      <vt:lpstr>Examples of recognizing authority</vt:lpstr>
      <vt:lpstr>Examples of recognizing authority</vt:lpstr>
      <vt:lpstr>Examples of recognizing authority</vt:lpstr>
      <vt:lpstr>Everything we do must come from God</vt:lpstr>
      <vt:lpstr>Everything we do must come from God</vt:lpstr>
      <vt:lpstr>Everything we do must come from God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What Authority</dc:title>
  <dc:creator>Darrell Forrest</dc:creator>
  <cp:lastModifiedBy>Richard Lidh</cp:lastModifiedBy>
  <cp:revision>6</cp:revision>
  <cp:lastPrinted>2024-08-25T01:35:39Z</cp:lastPrinted>
  <dcterms:created xsi:type="dcterms:W3CDTF">2024-08-24T17:42:52Z</dcterms:created>
  <dcterms:modified xsi:type="dcterms:W3CDTF">2025-01-10T23:03:02Z</dcterms:modified>
</cp:coreProperties>
</file>